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82" r:id="rId6"/>
    <p:sldId id="1940" r:id="rId7"/>
    <p:sldId id="383" r:id="rId8"/>
    <p:sldId id="384" r:id="rId9"/>
    <p:sldId id="388" r:id="rId10"/>
    <p:sldId id="379" r:id="rId11"/>
    <p:sldId id="1973" r:id="rId12"/>
    <p:sldId id="381" r:id="rId13"/>
    <p:sldId id="386" r:id="rId14"/>
    <p:sldId id="1944" r:id="rId15"/>
    <p:sldId id="1971" r:id="rId16"/>
    <p:sldId id="1966" r:id="rId17"/>
    <p:sldId id="1945" r:id="rId18"/>
    <p:sldId id="1941" r:id="rId19"/>
    <p:sldId id="1261" r:id="rId20"/>
    <p:sldId id="1946" r:id="rId21"/>
    <p:sldId id="1926" r:id="rId22"/>
    <p:sldId id="1977" r:id="rId23"/>
    <p:sldId id="1972" r:id="rId24"/>
    <p:sldId id="1300" r:id="rId25"/>
    <p:sldId id="1301" r:id="rId26"/>
    <p:sldId id="1303" r:id="rId27"/>
    <p:sldId id="1950" r:id="rId28"/>
    <p:sldId id="1951" r:id="rId29"/>
    <p:sldId id="1952" r:id="rId30"/>
    <p:sldId id="1577" r:id="rId31"/>
    <p:sldId id="1463" r:id="rId32"/>
    <p:sldId id="1496" r:id="rId33"/>
    <p:sldId id="1466" r:id="rId34"/>
    <p:sldId id="1975" r:id="rId35"/>
    <p:sldId id="1467" r:id="rId36"/>
    <p:sldId id="1956" r:id="rId37"/>
    <p:sldId id="1931" r:id="rId38"/>
    <p:sldId id="1933" r:id="rId39"/>
    <p:sldId id="1954" r:id="rId40"/>
    <p:sldId id="1963" r:id="rId41"/>
    <p:sldId id="1935" r:id="rId42"/>
    <p:sldId id="1980" r:id="rId43"/>
    <p:sldId id="1978" r:id="rId44"/>
    <p:sldId id="1961" r:id="rId45"/>
    <p:sldId id="376" r:id="rId46"/>
    <p:sldId id="1389" r:id="rId4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n Ingeborg Hætta" initials="EH" lastIdx="5" clrIdx="0">
    <p:extLst>
      <p:ext uri="{19B8F6BF-5375-455C-9EA6-DF929625EA0E}">
        <p15:presenceInfo xmlns:p15="http://schemas.microsoft.com/office/powerpoint/2012/main" userId="S::ellen.haetta@uib.no::536854a5-3b40-418e-8295-46fa4028bf66" providerId="AD"/>
      </p:ext>
    </p:extLst>
  </p:cmAuthor>
  <p:cmAuthor id="2" name="Ellen Ingeborg" initials="EI" lastIdx="4" clrIdx="1">
    <p:extLst>
      <p:ext uri="{19B8F6BF-5375-455C-9EA6-DF929625EA0E}">
        <p15:presenceInfo xmlns:p15="http://schemas.microsoft.com/office/powerpoint/2012/main" userId="S::eha165@uit.no::0804f16f-4831-47ea-bedd-0f813386a286" providerId="AD"/>
      </p:ext>
    </p:extLst>
  </p:cmAuthor>
  <p:cmAuthor id="3" name="Erik Tonning" initials="ET" lastIdx="9" clrIdx="2">
    <p:extLst>
      <p:ext uri="{19B8F6BF-5375-455C-9EA6-DF929625EA0E}">
        <p15:presenceInfo xmlns:p15="http://schemas.microsoft.com/office/powerpoint/2012/main" userId="S::erik.tonning@uib.no::d82e0046-2f13-4c1b-a355-83fe1628cc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838"/>
    <a:srgbClr val="434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6"/>
    <p:restoredTop sz="88186"/>
  </p:normalViewPr>
  <p:slideViewPr>
    <p:cSldViewPr snapToGrid="0" snapToObjects="1">
      <p:cViewPr varScale="1">
        <p:scale>
          <a:sx n="99" d="100"/>
          <a:sy n="99" d="100"/>
        </p:scale>
        <p:origin x="944" y="18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88B775-BB0F-4580-931D-9D86E9C290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943C2043-E26E-4F3C-BAA8-3390B5D23E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A9E5C-4174-4934-BEE4-3FE2B0879739}" type="datetimeFigureOut">
              <a:rPr lang="nb-NO" smtClean="0"/>
              <a:t>26.08.2021</a:t>
            </a:fld>
            <a:endParaRPr lang="nb-NO"/>
          </a:p>
        </p:txBody>
      </p:sp>
      <p:sp>
        <p:nvSpPr>
          <p:cNvPr id="4" name="Footer Placeholder 3">
            <a:extLst>
              <a:ext uri="{FF2B5EF4-FFF2-40B4-BE49-F238E27FC236}">
                <a16:creationId xmlns:a16="http://schemas.microsoft.com/office/drawing/2014/main" id="{9F2FBCF3-B21F-4453-A754-D55CC22292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B5254EE6-1020-45B1-8248-13FEA8FAD4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B974F2-540B-495A-AC47-81D9720257EE}" type="slidenum">
              <a:rPr lang="nb-NO" smtClean="0"/>
              <a:t>‹#›</a:t>
            </a:fld>
            <a:endParaRPr lang="nb-NO"/>
          </a:p>
        </p:txBody>
      </p:sp>
    </p:spTree>
    <p:extLst>
      <p:ext uri="{BB962C8B-B14F-4D97-AF65-F5344CB8AC3E}">
        <p14:creationId xmlns:p14="http://schemas.microsoft.com/office/powerpoint/2010/main" val="3828386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D72A3A-2E9B-E244-A7D3-776125780D4F}" type="datetimeFigureOut">
              <a:rPr lang="en-GB" smtClean="0"/>
              <a:t>26/08/2021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DF3D6B-A42D-194B-8B38-770F141550E0}" type="slidenum">
              <a:rPr lang="en-GB" smtClean="0"/>
              <a:t>‹#›</a:t>
            </a:fld>
            <a:endParaRPr lang="en-GB"/>
          </a:p>
        </p:txBody>
      </p:sp>
    </p:spTree>
    <p:extLst>
      <p:ext uri="{BB962C8B-B14F-4D97-AF65-F5344CB8AC3E}">
        <p14:creationId xmlns:p14="http://schemas.microsoft.com/office/powerpoint/2010/main" val="3799164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Cost_of_living" TargetMode="External"/><Relationship Id="rId13" Type="http://schemas.openxmlformats.org/officeDocument/2006/relationships/hyperlink" Target="https://en.wikipedia.org/wiki/Health_care_reform" TargetMode="External"/><Relationship Id="rId18" Type="http://schemas.openxmlformats.org/officeDocument/2006/relationships/hyperlink" Target="https://en.wikipedia.org/wiki/2019%E2%80%932021_Chilean_protests#cite_note-4" TargetMode="External"/><Relationship Id="rId3" Type="http://schemas.openxmlformats.org/officeDocument/2006/relationships/hyperlink" Target="https://www.nrk.no/osloogviken/klimaaktivister-i-olje--og-energidepartementet-1.15620282" TargetMode="External"/><Relationship Id="rId21" Type="http://schemas.openxmlformats.org/officeDocument/2006/relationships/hyperlink" Target="https://en.wikipedia.org/wiki/Totalitarianism" TargetMode="External"/><Relationship Id="rId7" Type="http://schemas.openxmlformats.org/officeDocument/2006/relationships/hyperlink" Target="https://en.wikipedia.org/wiki/Corruption_in_Chile" TargetMode="External"/><Relationship Id="rId12" Type="http://schemas.openxmlformats.org/officeDocument/2006/relationships/hyperlink" Target="https://en.wikipedia.org/wiki/Education_reform" TargetMode="External"/><Relationship Id="rId17" Type="http://schemas.openxmlformats.org/officeDocument/2006/relationships/hyperlink" Target="https://en.wikipedia.org/wiki/Constitution_of_Chile" TargetMode="External"/><Relationship Id="rId2" Type="http://schemas.openxmlformats.org/officeDocument/2006/relationships/slide" Target="../slides/slide7.xml"/><Relationship Id="rId16" Type="http://schemas.openxmlformats.org/officeDocument/2006/relationships/hyperlink" Target="https://en.wikipedia.org/wiki/Sebasti%C3%A1n_Pi%C3%B1era" TargetMode="External"/><Relationship Id="rId20" Type="http://schemas.openxmlformats.org/officeDocument/2006/relationships/hyperlink" Target="https://en.wikipedia.org/wiki/Islam" TargetMode="External"/><Relationship Id="rId1" Type="http://schemas.openxmlformats.org/officeDocument/2006/relationships/notesMaster" Target="../notesMasters/notesMaster1.xml"/><Relationship Id="rId6" Type="http://schemas.openxmlformats.org/officeDocument/2006/relationships/hyperlink" Target="https://en.wikipedia.org/wiki/2019%E2%80%932021_Chilean_protests#cite_note-bbc-3" TargetMode="External"/><Relationship Id="rId11" Type="http://schemas.openxmlformats.org/officeDocument/2006/relationships/hyperlink" Target="https://en.wikipedia.org/wiki/Fare" TargetMode="External"/><Relationship Id="rId24" Type="http://schemas.openxmlformats.org/officeDocument/2006/relationships/hyperlink" Target="https://en.wikipedia.org/wiki/Arne_Tumyr" TargetMode="External"/><Relationship Id="rId5" Type="http://schemas.openxmlformats.org/officeDocument/2006/relationships/hyperlink" Target="https://en.wikipedia.org/wiki/2019%E2%80%932021_Chilean_protests#cite_note-cnn-2" TargetMode="External"/><Relationship Id="rId15" Type="http://schemas.openxmlformats.org/officeDocument/2006/relationships/hyperlink" Target="https://en.wikipedia.org/wiki/Minimum_wage" TargetMode="External"/><Relationship Id="rId23" Type="http://schemas.openxmlformats.org/officeDocument/2006/relationships/hyperlink" Target="https://en.wikipedia.org/wiki/Stop_Islamisation_of_Norway#cite_note-staf1-2" TargetMode="External"/><Relationship Id="rId10" Type="http://schemas.openxmlformats.org/officeDocument/2006/relationships/hyperlink" Target="https://en.wikipedia.org/wiki/Social_inequality" TargetMode="External"/><Relationship Id="rId19" Type="http://schemas.openxmlformats.org/officeDocument/2006/relationships/hyperlink" Target="https://en.wikipedia.org/wiki/Stop_Islamisation_of_Norway" TargetMode="External"/><Relationship Id="rId4" Type="http://schemas.openxmlformats.org/officeDocument/2006/relationships/hyperlink" Target="https://en.wikipedia.org/wiki/Public_transport" TargetMode="External"/><Relationship Id="rId9" Type="http://schemas.openxmlformats.org/officeDocument/2006/relationships/hyperlink" Target="https://en.wikipedia.org/wiki/Privatisation" TargetMode="External"/><Relationship Id="rId14" Type="http://schemas.openxmlformats.org/officeDocument/2006/relationships/hyperlink" Target="https://en.wikipedia.org/wiki/Pension" TargetMode="External"/><Relationship Id="rId22" Type="http://schemas.openxmlformats.org/officeDocument/2006/relationships/hyperlink" Target="https://en.wikipedia.org/wiki/Constitution_of_Norway"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nbc.com/2020/02/16/zuckerbergs-focus-on-facebook-groups-increases-facebook-engagement.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m/news/av/magazine-3171523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Intro narrative: Online echo chambers </a:t>
            </a:r>
          </a:p>
          <a:p>
            <a:r>
              <a:rPr lang="en-US" dirty="0">
                <a:cs typeface="Calibri"/>
              </a:rPr>
              <a:t>Online echo chambers are a big part of our life, in some cases we do not even see them how or where. Everyone heard about echo chambers. Newspapers, politicians and researchers are talking about them, trying to understand them and working against or for them. </a:t>
            </a:r>
          </a:p>
          <a:p>
            <a:r>
              <a:rPr lang="en-US" dirty="0">
                <a:cs typeface="Calibri"/>
              </a:rPr>
              <a:t>Echo chambers are not something what we as consumers or we as producers can avoid, but we can understand them and try to break out from them to avoid certain problems and actions. </a:t>
            </a:r>
          </a:p>
          <a:p>
            <a:r>
              <a:rPr lang="en-US" dirty="0">
                <a:cs typeface="Calibri"/>
              </a:rPr>
              <a:t>Do you think that veganism is one of the answers to climate change? That the oil industry is just the worst? That Greenpeace and Extinction Rebellion's cause can be dedicated as purely good? Or that </a:t>
            </a:r>
            <a:r>
              <a:rPr lang="en-US" dirty="0" err="1">
                <a:cs typeface="Calibri"/>
              </a:rPr>
              <a:t>neo-nazis</a:t>
            </a:r>
            <a:r>
              <a:rPr lang="en-US" dirty="0">
                <a:cs typeface="Calibri"/>
              </a:rPr>
              <a:t> are … </a:t>
            </a:r>
          </a:p>
        </p:txBody>
      </p:sp>
      <p:sp>
        <p:nvSpPr>
          <p:cNvPr id="4" name="Slide Number Placeholder 3"/>
          <p:cNvSpPr>
            <a:spLocks noGrp="1"/>
          </p:cNvSpPr>
          <p:nvPr>
            <p:ph type="sldNum" sz="quarter" idx="5"/>
          </p:nvPr>
        </p:nvSpPr>
        <p:spPr/>
        <p:txBody>
          <a:bodyPr/>
          <a:lstStyle/>
          <a:p>
            <a:fld id="{FBDF3D6B-A42D-194B-8B38-770F141550E0}" type="slidenum">
              <a:rPr lang="en-GB" smtClean="0"/>
              <a:t>1</a:t>
            </a:fld>
            <a:endParaRPr lang="en-GB"/>
          </a:p>
        </p:txBody>
      </p:sp>
    </p:spTree>
    <p:extLst>
      <p:ext uri="{BB962C8B-B14F-4D97-AF65-F5344CB8AC3E}">
        <p14:creationId xmlns:p14="http://schemas.microsoft.com/office/powerpoint/2010/main" val="202090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Most common examples that we use for talking about echo chambers are the most visible ones. Usually we refer to </a:t>
            </a:r>
            <a:r>
              <a:rPr lang="en-US" dirty="0" err="1">
                <a:cs typeface="Calibri"/>
              </a:rPr>
              <a:t>acitivist</a:t>
            </a:r>
            <a:r>
              <a:rPr lang="en-US" dirty="0">
                <a:cs typeface="Calibri"/>
              </a:rPr>
              <a:t> movements or certain political movements on the good side and far-right movements that are using hate speech or illegal actions and </a:t>
            </a:r>
            <a:r>
              <a:rPr lang="en-US" dirty="0" err="1">
                <a:cs typeface="Calibri"/>
              </a:rPr>
              <a:t>conciously</a:t>
            </a:r>
            <a:r>
              <a:rPr lang="en-US" dirty="0">
                <a:cs typeface="Calibri"/>
              </a:rPr>
              <a:t> spreading misinformation and fake news to achieve a certain goal on the bad side. These are the most common example – However, we must dig deeper to understand how they are created, what can we do to avoid them or </a:t>
            </a:r>
            <a:r>
              <a:rPr lang="en-US" dirty="0" err="1">
                <a:cs typeface="Calibri"/>
              </a:rPr>
              <a:t>conciously</a:t>
            </a:r>
            <a:r>
              <a:rPr lang="en-US" dirty="0">
                <a:cs typeface="Calibri"/>
              </a:rPr>
              <a:t> break out of them. In the rest of the presentation I will try to explain what is an echo chamber, how it is created and if they are examples why are not purely good or bad in addition to more specific examples. </a:t>
            </a:r>
          </a:p>
          <a:p>
            <a:endParaRPr lang="en-US" dirty="0">
              <a:cs typeface="Calibri"/>
            </a:endParaRPr>
          </a:p>
          <a:p>
            <a:r>
              <a:rPr lang="en-US" dirty="0">
                <a:hlinkClick r:id="rId3"/>
              </a:rPr>
              <a:t>Klimaaktivister i Olje- og energidepartementet – NRK Oslo og Viken – Lokale nyheter, TV og radio</a:t>
            </a:r>
            <a:r>
              <a:rPr lang="en-US" dirty="0"/>
              <a:t> - Young climate activist  in the Oil- and Energy Ministry – Good goal – not </a:t>
            </a:r>
            <a:r>
              <a:rPr lang="en-US" dirty="0" err="1"/>
              <a:t>necessarly</a:t>
            </a:r>
            <a:r>
              <a:rPr lang="en-US" dirty="0"/>
              <a:t> the best action. If it is not violent, it is not a problem, but it is a threat (PST – Threat evaluation 2021) </a:t>
            </a:r>
            <a:endParaRPr lang="en-US">
              <a:cs typeface="Calibri"/>
            </a:endParaRPr>
          </a:p>
          <a:p>
            <a:endParaRPr lang="en-US">
              <a:cs typeface="Calibri"/>
            </a:endParaRPr>
          </a:p>
          <a:p>
            <a:pPr marL="171450" indent="-171450">
              <a:buFont typeface="Arial"/>
              <a:buChar char="•"/>
            </a:pPr>
            <a:r>
              <a:rPr lang="en-US">
                <a:cs typeface="Calibri"/>
              </a:rPr>
              <a:t>Chile 2019-2021: The cost of transports, inequalities and the costs of living. Considered to be the worst civil unrest since Pinochet. The pandemic revoked the revolution. </a:t>
            </a:r>
            <a:br>
              <a:rPr lang="en-US">
                <a:cs typeface="+mn-lt"/>
              </a:rPr>
            </a:br>
            <a:r>
              <a:rPr lang="en-US">
                <a:cs typeface="Calibri"/>
              </a:rPr>
              <a:t>Causes: </a:t>
            </a:r>
            <a:r>
              <a:rPr lang="en-US"/>
              <a:t>Rise in </a:t>
            </a:r>
            <a:r>
              <a:rPr lang="en-US">
                <a:hlinkClick r:id="rId4"/>
              </a:rPr>
              <a:t>public transport</a:t>
            </a:r>
            <a:r>
              <a:rPr lang="en-US"/>
              <a:t> fares</a:t>
            </a:r>
            <a:r>
              <a:rPr lang="en-US">
                <a:hlinkClick r:id="rId5"/>
              </a:rPr>
              <a:t>[2]</a:t>
            </a:r>
            <a:r>
              <a:rPr lang="en-US">
                <a:hlinkClick r:id="rId6"/>
              </a:rPr>
              <a:t>[3]</a:t>
            </a:r>
            <a:r>
              <a:rPr lang="en-US"/>
              <a:t>, Increased </a:t>
            </a:r>
            <a:r>
              <a:rPr lang="en-US">
                <a:hlinkClick r:id="rId7"/>
              </a:rPr>
              <a:t>corruption</a:t>
            </a:r>
            <a:r>
              <a:rPr lang="en-US"/>
              <a:t>, </a:t>
            </a:r>
            <a:r>
              <a:rPr lang="en-US">
                <a:hlinkClick r:id="rId8"/>
              </a:rPr>
              <a:t>cost of living</a:t>
            </a:r>
            <a:r>
              <a:rPr lang="en-US"/>
              <a:t>, </a:t>
            </a:r>
            <a:r>
              <a:rPr lang="en-US">
                <a:hlinkClick r:id="rId9"/>
              </a:rPr>
              <a:t>privatisation</a:t>
            </a:r>
            <a:r>
              <a:rPr lang="en-US"/>
              <a:t>, and </a:t>
            </a:r>
            <a:r>
              <a:rPr lang="en-US">
                <a:hlinkClick r:id="rId10"/>
              </a:rPr>
              <a:t>social inequality</a:t>
            </a:r>
            <a:r>
              <a:rPr lang="en-US"/>
              <a:t> - Goals: Reversal of public transport </a:t>
            </a:r>
            <a:r>
              <a:rPr lang="en-US">
                <a:hlinkClick r:id="rId11"/>
              </a:rPr>
              <a:t>fares</a:t>
            </a:r>
            <a:r>
              <a:rPr lang="en-US"/>
              <a:t>, Reforms in </a:t>
            </a:r>
            <a:r>
              <a:rPr lang="en-US">
                <a:hlinkClick r:id="rId12"/>
              </a:rPr>
              <a:t>education</a:t>
            </a:r>
            <a:r>
              <a:rPr lang="en-US"/>
              <a:t>, </a:t>
            </a:r>
            <a:r>
              <a:rPr lang="en-US">
                <a:hlinkClick r:id="rId13"/>
              </a:rPr>
              <a:t>health care</a:t>
            </a:r>
            <a:r>
              <a:rPr lang="en-US"/>
              <a:t>, and </a:t>
            </a:r>
            <a:r>
              <a:rPr lang="en-US">
                <a:hlinkClick r:id="rId14"/>
              </a:rPr>
              <a:t>pension</a:t>
            </a:r>
            <a:r>
              <a:rPr lang="en-US"/>
              <a:t> systems, Better wages and </a:t>
            </a:r>
            <a:r>
              <a:rPr lang="en-US">
                <a:hlinkClick r:id="rId15"/>
              </a:rPr>
              <a:t>minimum wage</a:t>
            </a:r>
            <a:r>
              <a:rPr lang="en-US"/>
              <a:t> increase, Resignation of President </a:t>
            </a:r>
            <a:r>
              <a:rPr lang="en-US">
                <a:hlinkClick r:id="rId16"/>
              </a:rPr>
              <a:t>Sebastián Piñera</a:t>
            </a:r>
            <a:r>
              <a:rPr lang="en-US"/>
              <a:t>, Draft a new </a:t>
            </a:r>
            <a:r>
              <a:rPr lang="en-US">
                <a:hlinkClick r:id="rId17"/>
              </a:rPr>
              <a:t>constitution</a:t>
            </a:r>
            <a:r>
              <a:rPr lang="en-US">
                <a:hlinkClick r:id="rId18"/>
              </a:rPr>
              <a:t>[4]</a:t>
            </a:r>
            <a:r>
              <a:rPr lang="en-US"/>
              <a:t>, Formation of new government</a:t>
            </a:r>
            <a:endParaRPr lang="en-US">
              <a:cs typeface="Calibri"/>
            </a:endParaRPr>
          </a:p>
          <a:p>
            <a:pPr marL="171450" indent="-171450">
              <a:buFont typeface="Arial"/>
              <a:buChar char="•"/>
            </a:pPr>
            <a:r>
              <a:rPr lang="en-US">
                <a:cs typeface="Calibri"/>
              </a:rPr>
              <a:t>SIAN: </a:t>
            </a:r>
            <a:r>
              <a:rPr lang="en-US">
                <a:hlinkClick r:id="rId19"/>
              </a:rPr>
              <a:t>Stop Islamisation of Norway - Wikipedia</a:t>
            </a:r>
            <a:r>
              <a:rPr lang="en-US"/>
              <a:t> -  Its stated aim is to work against </a:t>
            </a:r>
            <a:r>
              <a:rPr lang="en-US">
                <a:hlinkClick r:id="rId20"/>
              </a:rPr>
              <a:t>Islam</a:t>
            </a:r>
            <a:r>
              <a:rPr lang="en-US"/>
              <a:t>, which it defines as a </a:t>
            </a:r>
            <a:r>
              <a:rPr lang="en-US">
                <a:hlinkClick r:id="rId21"/>
              </a:rPr>
              <a:t>totalitarian</a:t>
            </a:r>
            <a:r>
              <a:rPr lang="en-US"/>
              <a:t> political ideology that violates the </a:t>
            </a:r>
            <a:r>
              <a:rPr lang="en-US">
                <a:hlinkClick r:id="rId22"/>
              </a:rPr>
              <a:t>Norwegian Constitution</a:t>
            </a:r>
            <a:r>
              <a:rPr lang="en-US"/>
              <a:t> as well as democratic and human values.</a:t>
            </a:r>
            <a:r>
              <a:rPr lang="en-US">
                <a:hlinkClick r:id="rId23"/>
              </a:rPr>
              <a:t>[2]</a:t>
            </a:r>
            <a:r>
              <a:rPr lang="en-US"/>
              <a:t> The </a:t>
            </a:r>
            <a:r>
              <a:rPr lang="en-US" err="1"/>
              <a:t>organisation</a:t>
            </a:r>
            <a:r>
              <a:rPr lang="en-US"/>
              <a:t> is led by </a:t>
            </a:r>
            <a:r>
              <a:rPr lang="en-US">
                <a:hlinkClick r:id="rId24"/>
              </a:rPr>
              <a:t>Arne Tumyr</a:t>
            </a:r>
            <a:r>
              <a:rPr lang="en-US"/>
              <a:t>, and has several thousand members and supporters</a:t>
            </a:r>
            <a:endParaRPr lang="en-US">
              <a:cs typeface="Calibri"/>
            </a:endParaRPr>
          </a:p>
          <a:p>
            <a:pPr lvl="1"/>
            <a:endParaRPr lang="en-US">
              <a:cs typeface="Calibri"/>
            </a:endParaRPr>
          </a:p>
          <a:p>
            <a:pPr marL="628650" lvl="1" indent="-171450">
              <a:buFont typeface="Arial"/>
              <a:buChar char="•"/>
            </a:pPr>
            <a:endParaRPr lang="en-US">
              <a:cs typeface="Calibri"/>
            </a:endParaRPr>
          </a:p>
          <a:p>
            <a:pPr marL="628650" lvl="1"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BDF3D6B-A42D-194B-8B38-770F141550E0}" type="slidenum">
              <a:rPr lang="en-GB" smtClean="0"/>
              <a:t>7</a:t>
            </a:fld>
            <a:endParaRPr lang="en-GB"/>
          </a:p>
        </p:txBody>
      </p:sp>
    </p:spTree>
    <p:extLst>
      <p:ext uri="{BB962C8B-B14F-4D97-AF65-F5344CB8AC3E}">
        <p14:creationId xmlns:p14="http://schemas.microsoft.com/office/powerpoint/2010/main" val="1520611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Examples in the social media: </a:t>
            </a:r>
          </a:p>
          <a:p>
            <a:r>
              <a:rPr lang="en-US">
                <a:cs typeface="Calibri"/>
              </a:rPr>
              <a:t>Hashtags on twitter or on </a:t>
            </a:r>
            <a:r>
              <a:rPr lang="en-US" err="1">
                <a:cs typeface="Calibri"/>
              </a:rPr>
              <a:t>instagram</a:t>
            </a:r>
            <a:r>
              <a:rPr lang="en-US">
                <a:cs typeface="Calibri"/>
              </a:rPr>
              <a:t> where the user can follow certain hashtags creates a knowledge bubble. If we are only exposed to a certain content and there is nor diversity in that content than </a:t>
            </a:r>
          </a:p>
          <a:p>
            <a:r>
              <a:rPr lang="en-US">
                <a:cs typeface="Calibri"/>
              </a:rPr>
              <a:t>Groups on Facebook – linked articles are </a:t>
            </a:r>
          </a:p>
          <a:p>
            <a:endParaRPr lang="en-US">
              <a:cs typeface="Calibri"/>
            </a:endParaRPr>
          </a:p>
          <a:p>
            <a:r>
              <a:rPr lang="en-US">
                <a:cs typeface="Calibri"/>
              </a:rPr>
              <a:t>All of these reinforcing the user in a certain ideology, idea, group attitude and does not let opposing views or ideas through or if it does, it will </a:t>
            </a:r>
          </a:p>
          <a:p>
            <a:endParaRPr lang="en-US">
              <a:cs typeface="Calibri"/>
            </a:endParaRPr>
          </a:p>
          <a:p>
            <a:r>
              <a:rPr lang="en-US">
                <a:cs typeface="Calibri"/>
              </a:rPr>
              <a:t>First hashtags, groups</a:t>
            </a:r>
          </a:p>
          <a:p>
            <a:r>
              <a:rPr lang="en-US">
                <a:cs typeface="Calibri"/>
              </a:rPr>
              <a:t>Examples: hashtags and groups (twitter, </a:t>
            </a:r>
            <a:r>
              <a:rPr lang="en-US" err="1">
                <a:cs typeface="Calibri"/>
              </a:rPr>
              <a:t>instagram</a:t>
            </a:r>
            <a:r>
              <a:rPr lang="en-US">
                <a:cs typeface="Calibri"/>
              </a:rPr>
              <a:t>, fb, twitter)</a:t>
            </a:r>
          </a:p>
          <a:p>
            <a:r>
              <a:rPr lang="en-US">
                <a:cs typeface="Calibri"/>
              </a:rPr>
              <a:t>History of hashtag by Christoph </a:t>
            </a:r>
          </a:p>
          <a:p>
            <a:r>
              <a:rPr lang="en-US">
                <a:cs typeface="Calibri"/>
              </a:rPr>
              <a:t>Facebook groups: </a:t>
            </a:r>
            <a:r>
              <a:rPr lang="en-US"/>
              <a:t>Facebook says there are more than 400 million people in groups that they find meaningful as of April 2019, up from 100 million in February 2017.  - </a:t>
            </a:r>
            <a:r>
              <a:rPr lang="en-US">
                <a:hlinkClick r:id="rId3"/>
              </a:rPr>
              <a:t>Zuckerberg's focus on Facebook groups increases Facebook engagement (cnbc.com)</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BDF3D6B-A42D-194B-8B38-770F141550E0}" type="slidenum">
              <a:rPr lang="en-GB" smtClean="0"/>
              <a:t>9</a:t>
            </a:fld>
            <a:endParaRPr lang="en-GB"/>
          </a:p>
        </p:txBody>
      </p:sp>
    </p:spTree>
    <p:extLst>
      <p:ext uri="{BB962C8B-B14F-4D97-AF65-F5344CB8AC3E}">
        <p14:creationId xmlns:p14="http://schemas.microsoft.com/office/powerpoint/2010/main" val="3192140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#beefban: </a:t>
            </a:r>
            <a:r>
              <a:rPr lang="en-US">
                <a:hlinkClick r:id="rId3"/>
              </a:rPr>
              <a:t>#BeefBan: How Indians reacted to the red meat ruling - BBC News</a:t>
            </a:r>
            <a:r>
              <a:rPr lang="en-US"/>
              <a:t> - People in certain parts of India could face jailtime or fine if they found in possession of beef. Some people reacted very sarcastically to it and some was very supporting. </a:t>
            </a:r>
          </a:p>
          <a:p>
            <a:endParaRPr lang="en-US"/>
          </a:p>
          <a:p>
            <a:r>
              <a:rPr lang="en-US"/>
              <a:t>Formation of echo-chambers. Given the advent of improved recommendation algorithms which promote personalized content for easy user access and exposure, social media platforms are often party to an “echo-chamber” effect [22]. This effect primarily refers to the self-selective polarizing effect of content where people immerse themselves in social circles in such a way that they are primarily exposed to content that agree with their beliefs. For example, a political liberal might friend more liberals on Facebook, thumbs-up liberal-minded content, and thus constantly be exposed to posts and news which aligns with his worldview. The figure visualizes this echo-chamber effect on Twitter on a controversial topic of #beefban, where red and blue nodes represent users with opposing beliefs and edges represent who-retweets-whom, as shown by Garimella et al. [31]. Notice that both groups are mostly disconnected with few messages between nodes of different types. The echo-chamber effect in social networks is substantiated by Nikolov et al. [67] by demonstrating that the diversity of sources (links) clicked by users is significantly lower on social media platforms than in general search engines. Several studies have studied the effects and causes of echo-chambers. Quattrociocchi et al. [78] demonstrated that such resulting echo-chambers can serve to polarize the user’s viewpoints by means of confirmation bias and lead to less diverse exposure and discussion between unaligned users. The resulting echo-chambers can contribute to the spread of false information by lowering the bar for critical fact-checking. Moreover, Trilling et al. [102] and Zajonc [116] posited that the perceived accuracy of false information increases linearly with the frequency of exposure of a participant to the same false information. This suggests that familiarity with repeatedly shared content (highly common and expected in echo-chambers) increases the perceived accuracy of the content, irrespective of its credibility. This calls for research on how to create effective techniques to break echo-chambers and slow down false information spread.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BDF3D6B-A42D-194B-8B38-770F141550E0}" type="slidenum">
              <a:rPr lang="en-GB" smtClean="0"/>
              <a:t>11</a:t>
            </a:fld>
            <a:endParaRPr lang="en-GB"/>
          </a:p>
        </p:txBody>
      </p:sp>
    </p:spTree>
    <p:extLst>
      <p:ext uri="{BB962C8B-B14F-4D97-AF65-F5344CB8AC3E}">
        <p14:creationId xmlns:p14="http://schemas.microsoft.com/office/powerpoint/2010/main" val="392140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1 Example of a polarized and segregated network on Twitter. The network visualizes retweets of political hashtags from the 2010 US midterm elections. The nodes represent Twitter users and there is a directed edge from node </a:t>
            </a:r>
            <a:r>
              <a:rPr lang="en-US" dirty="0" err="1"/>
              <a:t>i</a:t>
            </a:r>
            <a:r>
              <a:rPr lang="en-US" dirty="0"/>
              <a:t> to node j if user j retweeted user </a:t>
            </a:r>
            <a:r>
              <a:rPr lang="en-US" dirty="0" err="1"/>
              <a:t>i</a:t>
            </a:r>
            <a:r>
              <a:rPr lang="en-US" dirty="0"/>
              <a:t>. Colors represent political preference: red for conservatives and blue for progressives [20]. For illustration purposes, only the nodes in the k = 3 core are visualized. See Methods for more details</a:t>
            </a:r>
          </a:p>
          <a:p>
            <a:r>
              <a:rPr lang="en-US" dirty="0"/>
              <a:t>Figure  1 shows what an information </a:t>
            </a:r>
            <a:r>
              <a:rPr lang="en-US" dirty="0" err="1"/>
              <a:t>difusion</a:t>
            </a:r>
            <a:r>
              <a:rPr lang="en-US" dirty="0"/>
              <a:t> network with those two features looks like. Human factors such as homophily [16–18] (the tendency to form ties with similar people) and social </a:t>
            </a:r>
            <a:r>
              <a:rPr lang="en-US" dirty="0" err="1"/>
              <a:t>infuence</a:t>
            </a:r>
            <a:r>
              <a:rPr lang="en-US" dirty="0"/>
              <a:t> [19] (the tendency of becoming more similar to somebody as a result of social interaction) are often thought to drive the emergence of polarization and segregation.</a:t>
            </a:r>
            <a:endParaRPr lang="en-US">
              <a:cs typeface="Calibri"/>
            </a:endParaRPr>
          </a:p>
        </p:txBody>
      </p:sp>
      <p:sp>
        <p:nvSpPr>
          <p:cNvPr id="4" name="Slide Number Placeholder 3"/>
          <p:cNvSpPr>
            <a:spLocks noGrp="1"/>
          </p:cNvSpPr>
          <p:nvPr>
            <p:ph type="sldNum" sz="quarter" idx="5"/>
          </p:nvPr>
        </p:nvSpPr>
        <p:spPr/>
        <p:txBody>
          <a:bodyPr/>
          <a:lstStyle/>
          <a:p>
            <a:fld id="{FBDF3D6B-A42D-194B-8B38-770F141550E0}" type="slidenum">
              <a:rPr lang="en-GB" smtClean="0"/>
              <a:t>12</a:t>
            </a:fld>
            <a:endParaRPr lang="en-GB"/>
          </a:p>
        </p:txBody>
      </p:sp>
    </p:spTree>
    <p:extLst>
      <p:ext uri="{BB962C8B-B14F-4D97-AF65-F5344CB8AC3E}">
        <p14:creationId xmlns:p14="http://schemas.microsoft.com/office/powerpoint/2010/main" val="167076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FBDF3D6B-A42D-194B-8B38-770F141550E0}" type="slidenum">
              <a:rPr lang="en-GB" smtClean="0"/>
              <a:t>14</a:t>
            </a:fld>
            <a:endParaRPr lang="en-GB"/>
          </a:p>
        </p:txBody>
      </p:sp>
    </p:spTree>
    <p:extLst>
      <p:ext uri="{BB962C8B-B14F-4D97-AF65-F5344CB8AC3E}">
        <p14:creationId xmlns:p14="http://schemas.microsoft.com/office/powerpoint/2010/main" val="268983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0CF8D27-57D9-4ACA-87B9-FF09F7D622B1}" type="slidenum">
              <a:rPr lang="de-DE" smtClean="0"/>
              <a:pPr/>
              <a:t>22</a:t>
            </a:fld>
            <a:endParaRPr lang="de-DE"/>
          </a:p>
        </p:txBody>
      </p:sp>
    </p:spTree>
    <p:extLst>
      <p:ext uri="{BB962C8B-B14F-4D97-AF65-F5344CB8AC3E}">
        <p14:creationId xmlns:p14="http://schemas.microsoft.com/office/powerpoint/2010/main" val="2295123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41E3A6D8-0229-4353-B273-21A433FC3FA4}" type="slidenum">
              <a:rPr lang="en-US" smtClean="0"/>
              <a:pPr>
                <a:defRPr/>
              </a:pPr>
              <a:t>43</a:t>
            </a:fld>
            <a:endParaRPr lang="en-US"/>
          </a:p>
        </p:txBody>
      </p:sp>
      <p:sp>
        <p:nvSpPr>
          <p:cNvPr id="101379" name="Rectangle 2"/>
          <p:cNvSpPr>
            <a:spLocks noGrp="1" noRot="1" noChangeAspect="1" noChangeArrowheads="1" noTextEdit="1"/>
          </p:cNvSpPr>
          <p:nvPr>
            <p:ph type="sldImg"/>
          </p:nvPr>
        </p:nvSpPr>
        <p:spPr>
          <a:xfrm>
            <a:off x="139700" y="768350"/>
            <a:ext cx="6823075" cy="3838575"/>
          </a:xfrm>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Char char="-"/>
            </a:pPr>
            <a:endParaRPr lang="en-US"/>
          </a:p>
        </p:txBody>
      </p:sp>
    </p:spTree>
    <p:extLst>
      <p:ext uri="{BB962C8B-B14F-4D97-AF65-F5344CB8AC3E}">
        <p14:creationId xmlns:p14="http://schemas.microsoft.com/office/powerpoint/2010/main" val="1773049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03702F-251F-4B7B-9988-696093103998}"/>
              </a:ext>
            </a:extLst>
          </p:cNvPr>
          <p:cNvSpPr>
            <a:spLocks noGrp="1"/>
          </p:cNvSpPr>
          <p:nvPr>
            <p:ph type="ctrTitle"/>
          </p:nvPr>
        </p:nvSpPr>
        <p:spPr>
          <a:xfrm>
            <a:off x="1524000" y="3174987"/>
            <a:ext cx="9144000" cy="1020763"/>
          </a:xfrm>
        </p:spPr>
        <p:txBody>
          <a:bodyPr anchor="b">
            <a:normAutofit/>
          </a:bodyPr>
          <a:lstStyle>
            <a:lvl1pPr algn="ctr">
              <a:defRPr sz="4400">
                <a:latin typeface="Arial" panose="020B0604020202020204" pitchFamily="34" charset="0"/>
                <a:cs typeface="Arial" panose="020B0604020202020204" pitchFamily="34" charset="0"/>
              </a:defRPr>
            </a:lvl1pPr>
          </a:lstStyle>
          <a:p>
            <a:r>
              <a:rPr lang="nb-NO"/>
              <a:t>Klikk for å redigere tittelstil</a:t>
            </a:r>
          </a:p>
        </p:txBody>
      </p:sp>
      <p:sp>
        <p:nvSpPr>
          <p:cNvPr id="3" name="Undertittel 2">
            <a:extLst>
              <a:ext uri="{FF2B5EF4-FFF2-40B4-BE49-F238E27FC236}">
                <a16:creationId xmlns:a16="http://schemas.microsoft.com/office/drawing/2014/main" id="{22F09288-8E4A-4BC5-AB69-9327C81B8FDC}"/>
              </a:ext>
            </a:extLst>
          </p:cNvPr>
          <p:cNvSpPr>
            <a:spLocks noGrp="1"/>
          </p:cNvSpPr>
          <p:nvPr>
            <p:ph type="subTitle" idx="1"/>
          </p:nvPr>
        </p:nvSpPr>
        <p:spPr>
          <a:xfrm>
            <a:off x="1524000" y="5410518"/>
            <a:ext cx="9144000" cy="369329"/>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18" name="Bilde 17">
            <a:extLst>
              <a:ext uri="{FF2B5EF4-FFF2-40B4-BE49-F238E27FC236}">
                <a16:creationId xmlns:a16="http://schemas.microsoft.com/office/drawing/2014/main" id="{9B3DAA26-19F7-48D5-826E-ADBC10DFD5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63512" y="572176"/>
            <a:ext cx="5018488" cy="2484916"/>
          </a:xfrm>
          <a:prstGeom prst="rect">
            <a:avLst/>
          </a:prstGeom>
          <a:effectLst/>
        </p:spPr>
      </p:pic>
      <p:sp>
        <p:nvSpPr>
          <p:cNvPr id="26" name="TekstSylinder 25">
            <a:extLst>
              <a:ext uri="{FF2B5EF4-FFF2-40B4-BE49-F238E27FC236}">
                <a16:creationId xmlns:a16="http://schemas.microsoft.com/office/drawing/2014/main" id="{954FD3F4-51B8-4858-9DB2-1B04B92327A6}"/>
              </a:ext>
            </a:extLst>
          </p:cNvPr>
          <p:cNvSpPr txBox="1"/>
          <p:nvPr userDrawn="1"/>
        </p:nvSpPr>
        <p:spPr>
          <a:xfrm>
            <a:off x="740229" y="6137480"/>
            <a:ext cx="7641771" cy="307777"/>
          </a:xfrm>
          <a:prstGeom prst="rect">
            <a:avLst/>
          </a:prstGeom>
          <a:noFill/>
        </p:spPr>
        <p:txBody>
          <a:bodyPr wrap="square" rtlCol="0">
            <a:spAutoFit/>
          </a:bodyPr>
          <a:lstStyle/>
          <a:p>
            <a:pPr algn="l"/>
            <a:r>
              <a:rPr lang="en-US" sz="1400" b="1" noProof="0">
                <a:solidFill>
                  <a:schemeClr val="tx1"/>
                </a:solidFill>
                <a:latin typeface="Helvetica" pitchFamily="2" charset="0"/>
              </a:rPr>
              <a:t>Research Centre for Responsible Media Technology and Innovation</a:t>
            </a:r>
          </a:p>
        </p:txBody>
      </p:sp>
      <p:cxnSp>
        <p:nvCxnSpPr>
          <p:cNvPr id="28" name="Rett linje 27">
            <a:extLst>
              <a:ext uri="{FF2B5EF4-FFF2-40B4-BE49-F238E27FC236}">
                <a16:creationId xmlns:a16="http://schemas.microsoft.com/office/drawing/2014/main" id="{45DD5BF2-1656-417C-AC8F-FE8C625D1D29}"/>
              </a:ext>
            </a:extLst>
          </p:cNvPr>
          <p:cNvCxnSpPr>
            <a:cxnSpLocks/>
          </p:cNvCxnSpPr>
          <p:nvPr userDrawn="1"/>
        </p:nvCxnSpPr>
        <p:spPr>
          <a:xfrm>
            <a:off x="152399" y="5334410"/>
            <a:ext cx="119416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kstSylinder 34">
            <a:extLst>
              <a:ext uri="{FF2B5EF4-FFF2-40B4-BE49-F238E27FC236}">
                <a16:creationId xmlns:a16="http://schemas.microsoft.com/office/drawing/2014/main" id="{B62F5277-2E9F-4EB6-BFF3-4D5A758BD291}"/>
              </a:ext>
            </a:extLst>
          </p:cNvPr>
          <p:cNvSpPr txBox="1"/>
          <p:nvPr userDrawn="1"/>
        </p:nvSpPr>
        <p:spPr>
          <a:xfrm>
            <a:off x="9688286" y="6137480"/>
            <a:ext cx="2503714" cy="307777"/>
          </a:xfrm>
          <a:prstGeom prst="rect">
            <a:avLst/>
          </a:prstGeom>
          <a:noFill/>
        </p:spPr>
        <p:txBody>
          <a:bodyPr wrap="square" rtlCol="0">
            <a:spAutoFit/>
          </a:bodyPr>
          <a:lstStyle/>
          <a:p>
            <a:r>
              <a:rPr lang="nb-NO" sz="1400" b="1">
                <a:solidFill>
                  <a:schemeClr val="tx1"/>
                </a:solidFill>
                <a:latin typeface="Helvetica" pitchFamily="2" charset="0"/>
              </a:rPr>
              <a:t>MediaFutures.no</a:t>
            </a:r>
          </a:p>
        </p:txBody>
      </p:sp>
    </p:spTree>
    <p:extLst>
      <p:ext uri="{BB962C8B-B14F-4D97-AF65-F5344CB8AC3E}">
        <p14:creationId xmlns:p14="http://schemas.microsoft.com/office/powerpoint/2010/main" val="2714156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68D27C-B55D-469D-B971-5CE0760EF061}"/>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nb-NO"/>
              <a:t>Klikk for å redigere tittelstil</a:t>
            </a:r>
          </a:p>
        </p:txBody>
      </p:sp>
      <p:sp>
        <p:nvSpPr>
          <p:cNvPr id="3" name="Plassholder for innhold 2">
            <a:extLst>
              <a:ext uri="{FF2B5EF4-FFF2-40B4-BE49-F238E27FC236}">
                <a16:creationId xmlns:a16="http://schemas.microsoft.com/office/drawing/2014/main" id="{3D8A33AA-9E46-49FE-875A-F5C0CF123814}"/>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TekstSylinder 11">
            <a:extLst>
              <a:ext uri="{FF2B5EF4-FFF2-40B4-BE49-F238E27FC236}">
                <a16:creationId xmlns:a16="http://schemas.microsoft.com/office/drawing/2014/main" id="{F026F01A-1F36-46ED-AD15-E6235CFAF3F8}"/>
              </a:ext>
            </a:extLst>
          </p:cNvPr>
          <p:cNvSpPr txBox="1"/>
          <p:nvPr userDrawn="1"/>
        </p:nvSpPr>
        <p:spPr>
          <a:xfrm>
            <a:off x="1915886" y="6160773"/>
            <a:ext cx="7641771" cy="307777"/>
          </a:xfrm>
          <a:prstGeom prst="rect">
            <a:avLst/>
          </a:prstGeom>
          <a:noFill/>
        </p:spPr>
        <p:txBody>
          <a:bodyPr wrap="square" rtlCol="0">
            <a:spAutoFit/>
          </a:bodyPr>
          <a:lstStyle/>
          <a:p>
            <a:pPr algn="l"/>
            <a:r>
              <a:rPr lang="en-US" sz="1400" b="1" noProof="0">
                <a:latin typeface="Helvetica" pitchFamily="2" charset="0"/>
              </a:rPr>
              <a:t>Research Centre for Responsible Media Technology and Innovation</a:t>
            </a:r>
          </a:p>
        </p:txBody>
      </p:sp>
      <p:sp>
        <p:nvSpPr>
          <p:cNvPr id="13" name="TekstSylinder 12">
            <a:extLst>
              <a:ext uri="{FF2B5EF4-FFF2-40B4-BE49-F238E27FC236}">
                <a16:creationId xmlns:a16="http://schemas.microsoft.com/office/drawing/2014/main" id="{D2D92B7D-88CA-4B6F-A4BB-A33234181A04}"/>
              </a:ext>
            </a:extLst>
          </p:cNvPr>
          <p:cNvSpPr txBox="1"/>
          <p:nvPr userDrawn="1"/>
        </p:nvSpPr>
        <p:spPr>
          <a:xfrm>
            <a:off x="9688286" y="6137481"/>
            <a:ext cx="2503714" cy="307777"/>
          </a:xfrm>
          <a:prstGeom prst="rect">
            <a:avLst/>
          </a:prstGeom>
          <a:noFill/>
        </p:spPr>
        <p:txBody>
          <a:bodyPr wrap="square" rtlCol="0">
            <a:spAutoFit/>
          </a:bodyPr>
          <a:lstStyle/>
          <a:p>
            <a:r>
              <a:rPr lang="nb-NO" sz="1400" b="1">
                <a:latin typeface="Helvetica" pitchFamily="2" charset="0"/>
              </a:rPr>
              <a:t>MediaFutures.no</a:t>
            </a:r>
          </a:p>
        </p:txBody>
      </p:sp>
      <p:pic>
        <p:nvPicPr>
          <p:cNvPr id="2050" name="Picture 2" descr="A picture containing drawing&#10;&#10;Description automatically generated">
            <a:extLst>
              <a:ext uri="{FF2B5EF4-FFF2-40B4-BE49-F238E27FC236}">
                <a16:creationId xmlns:a16="http://schemas.microsoft.com/office/drawing/2014/main" id="{B3E00920-75D8-47AA-8949-FE7F1FA416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082787"/>
            <a:ext cx="901662" cy="46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680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E37208E7-55D7-49B1-848C-D2EC319F50CE}"/>
              </a:ext>
            </a:extLst>
          </p:cNvPr>
          <p:cNvSpPr txBox="1"/>
          <p:nvPr userDrawn="1"/>
        </p:nvSpPr>
        <p:spPr>
          <a:xfrm>
            <a:off x="1915886" y="6160773"/>
            <a:ext cx="7641771" cy="307777"/>
          </a:xfrm>
          <a:prstGeom prst="rect">
            <a:avLst/>
          </a:prstGeom>
          <a:noFill/>
        </p:spPr>
        <p:txBody>
          <a:bodyPr wrap="square" rtlCol="0">
            <a:spAutoFit/>
          </a:bodyPr>
          <a:lstStyle/>
          <a:p>
            <a:pPr algn="l"/>
            <a:r>
              <a:rPr lang="en-US" sz="1400" b="1" noProof="0">
                <a:latin typeface="Helvetica" pitchFamily="2" charset="0"/>
              </a:rPr>
              <a:t>Research Centre for Responsible Media Technology and Innovation</a:t>
            </a:r>
          </a:p>
        </p:txBody>
      </p:sp>
      <p:sp>
        <p:nvSpPr>
          <p:cNvPr id="7" name="TekstSylinder 6">
            <a:extLst>
              <a:ext uri="{FF2B5EF4-FFF2-40B4-BE49-F238E27FC236}">
                <a16:creationId xmlns:a16="http://schemas.microsoft.com/office/drawing/2014/main" id="{872EE98F-D75C-4325-AAD1-CE03D0CDE8E9}"/>
              </a:ext>
            </a:extLst>
          </p:cNvPr>
          <p:cNvSpPr txBox="1"/>
          <p:nvPr userDrawn="1"/>
        </p:nvSpPr>
        <p:spPr>
          <a:xfrm>
            <a:off x="9688286" y="6137481"/>
            <a:ext cx="2503714" cy="307777"/>
          </a:xfrm>
          <a:prstGeom prst="rect">
            <a:avLst/>
          </a:prstGeom>
          <a:noFill/>
        </p:spPr>
        <p:txBody>
          <a:bodyPr wrap="square" rtlCol="0">
            <a:spAutoFit/>
          </a:bodyPr>
          <a:lstStyle/>
          <a:p>
            <a:r>
              <a:rPr lang="nb-NO" sz="1400" b="1">
                <a:latin typeface="Helvetica" pitchFamily="2" charset="0"/>
              </a:rPr>
              <a:t>MediaFutures.no</a:t>
            </a:r>
          </a:p>
        </p:txBody>
      </p:sp>
      <p:pic>
        <p:nvPicPr>
          <p:cNvPr id="8" name="Picture 2" descr="A picture containing drawing&#10;&#10;Description automatically generated">
            <a:extLst>
              <a:ext uri="{FF2B5EF4-FFF2-40B4-BE49-F238E27FC236}">
                <a16:creationId xmlns:a16="http://schemas.microsoft.com/office/drawing/2014/main" id="{AA1ABF79-77AA-415C-B4B1-FDF130B0F6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0051" y="6082787"/>
            <a:ext cx="901662" cy="46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98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Rektangel 23">
            <a:extLst>
              <a:ext uri="{FF2B5EF4-FFF2-40B4-BE49-F238E27FC236}">
                <a16:creationId xmlns:a16="http://schemas.microsoft.com/office/drawing/2014/main" id="{C58A8786-1253-4651-BDCB-3F11D09D7EB9}"/>
              </a:ext>
            </a:extLst>
          </p:cNvPr>
          <p:cNvSpPr/>
          <p:nvPr userDrawn="1"/>
        </p:nvSpPr>
        <p:spPr>
          <a:xfrm>
            <a:off x="115410" y="5894772"/>
            <a:ext cx="11949343" cy="84337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D64AC443-0284-4B88-B491-B28B5BB252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DCC583B-B523-4072-A76D-7DB016C71888}"/>
              </a:ext>
            </a:extLst>
          </p:cNvPr>
          <p:cNvSpPr>
            <a:spLocks noGrp="1"/>
          </p:cNvSpPr>
          <p:nvPr>
            <p:ph type="body" idx="1"/>
          </p:nvPr>
        </p:nvSpPr>
        <p:spPr>
          <a:xfrm>
            <a:off x="838200" y="1825625"/>
            <a:ext cx="10515600" cy="393421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1" name="Rektangel 30">
            <a:extLst>
              <a:ext uri="{FF2B5EF4-FFF2-40B4-BE49-F238E27FC236}">
                <a16:creationId xmlns:a16="http://schemas.microsoft.com/office/drawing/2014/main" id="{65BD3152-B40F-4B37-BD0E-2A5FDCE7A5BF}"/>
              </a:ext>
            </a:extLst>
          </p:cNvPr>
          <p:cNvSpPr/>
          <p:nvPr userDrawn="1"/>
        </p:nvSpPr>
        <p:spPr>
          <a:xfrm>
            <a:off x="115410" y="119743"/>
            <a:ext cx="11949343" cy="6618408"/>
          </a:xfrm>
          <a:prstGeom prst="rect">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26052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doi.org/10.1145/3159652.316059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link.springer.com/article/10.1007/s42001-020-00084-7#Fig1"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hyperlink" Target="https://www.nature.com/articles/d43978-021-00019-4#ref-CR1"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hyperlink" Target="https://techli.com/facebook-rolls-out-in-your-face-friend-recommendations/18468/"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3.tif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trattner.christoph@uib.n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8.tiff"/><Relationship Id="rId4" Type="http://schemas.openxmlformats.org/officeDocument/2006/relationships/hyperlink" Target="https://christophtrattner.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reuters.com/technology/facebook-asks-are-your-friends-becoming-extremists-2021-07-01/" TargetMode="External"/><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jpeg"/><Relationship Id="rId4" Type="http://schemas.openxmlformats.org/officeDocument/2006/relationships/hyperlink" Target="https://www.theguardian.com/technology/2021/feb/04/facebook-groups-misinformation" TargetMode="Externa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38167D-87F2-4699-A698-E159BAFD4B3F}"/>
              </a:ext>
            </a:extLst>
          </p:cNvPr>
          <p:cNvSpPr>
            <a:spLocks noGrp="1"/>
          </p:cNvSpPr>
          <p:nvPr>
            <p:ph type="ctrTitle"/>
          </p:nvPr>
        </p:nvSpPr>
        <p:spPr>
          <a:xfrm>
            <a:off x="1524000" y="4146502"/>
            <a:ext cx="9144000" cy="1020763"/>
          </a:xfrm>
        </p:spPr>
        <p:txBody>
          <a:bodyPr>
            <a:normAutofit fontScale="90000"/>
          </a:bodyPr>
          <a:lstStyle/>
          <a:p>
            <a:r>
              <a:rPr lang="nb-NO" sz="3600" b="1" dirty="0">
                <a:latin typeface="Arial"/>
                <a:cs typeface="Arial"/>
              </a:rPr>
              <a:t>Online </a:t>
            </a:r>
            <a:r>
              <a:rPr lang="nb-NO" sz="3600" b="1" dirty="0" err="1">
                <a:latin typeface="Arial"/>
                <a:cs typeface="Arial"/>
              </a:rPr>
              <a:t>echo</a:t>
            </a:r>
            <a:r>
              <a:rPr lang="nb-NO" sz="3600" b="1" dirty="0">
                <a:latin typeface="Arial"/>
                <a:cs typeface="Arial"/>
              </a:rPr>
              <a:t> </a:t>
            </a:r>
            <a:r>
              <a:rPr lang="nb-NO" sz="3600" b="1" dirty="0" err="1">
                <a:latin typeface="Arial"/>
                <a:cs typeface="Arial"/>
              </a:rPr>
              <a:t>chambers</a:t>
            </a:r>
            <a:r>
              <a:rPr lang="nb-NO" sz="3600" b="1" dirty="0">
                <a:latin typeface="Arial"/>
                <a:cs typeface="Arial"/>
              </a:rPr>
              <a:t>: How do </a:t>
            </a:r>
            <a:r>
              <a:rPr lang="nb-NO" sz="3600" b="1" dirty="0" err="1">
                <a:latin typeface="Arial"/>
                <a:cs typeface="Arial"/>
              </a:rPr>
              <a:t>they</a:t>
            </a:r>
            <a:r>
              <a:rPr lang="nb-NO" sz="3600" b="1" dirty="0">
                <a:latin typeface="Arial"/>
                <a:cs typeface="Arial"/>
              </a:rPr>
              <a:t> </a:t>
            </a:r>
            <a:r>
              <a:rPr lang="nb-NO" sz="3600" b="1" dirty="0" err="1">
                <a:latin typeface="Arial"/>
                <a:cs typeface="Arial"/>
              </a:rPr>
              <a:t>work</a:t>
            </a:r>
            <a:r>
              <a:rPr lang="nb-NO" sz="3600" b="1" dirty="0">
                <a:latin typeface="Arial"/>
                <a:cs typeface="Arial"/>
              </a:rPr>
              <a:t> and </a:t>
            </a:r>
            <a:r>
              <a:rPr lang="nb-NO" sz="3600" b="1" dirty="0" err="1">
                <a:latin typeface="Arial"/>
                <a:cs typeface="Arial"/>
              </a:rPr>
              <a:t>what</a:t>
            </a:r>
            <a:r>
              <a:rPr lang="nb-NO" sz="3600" b="1" dirty="0">
                <a:latin typeface="Arial"/>
                <a:cs typeface="Arial"/>
              </a:rPr>
              <a:t> </a:t>
            </a:r>
            <a:r>
              <a:rPr lang="nb-NO" sz="3600" b="1" dirty="0" err="1">
                <a:latin typeface="Arial"/>
                <a:cs typeface="Arial"/>
              </a:rPr>
              <a:t>can</a:t>
            </a:r>
            <a:r>
              <a:rPr lang="nb-NO" sz="3600" b="1" dirty="0">
                <a:latin typeface="Arial"/>
                <a:cs typeface="Arial"/>
              </a:rPr>
              <a:t> </a:t>
            </a:r>
            <a:r>
              <a:rPr lang="nb-NO" sz="3600" b="1" dirty="0" err="1">
                <a:latin typeface="Arial"/>
                <a:cs typeface="Arial"/>
              </a:rPr>
              <a:t>we</a:t>
            </a:r>
            <a:r>
              <a:rPr lang="nb-NO" sz="3600" b="1" dirty="0">
                <a:latin typeface="Arial"/>
                <a:cs typeface="Arial"/>
              </a:rPr>
              <a:t> do?</a:t>
            </a:r>
            <a:br>
              <a:rPr lang="nb-NO" dirty="0"/>
            </a:br>
            <a:r>
              <a:rPr lang="nb-NO" sz="2000" dirty="0">
                <a:latin typeface="Arial"/>
                <a:cs typeface="Arial"/>
              </a:rPr>
              <a:t>Centre </a:t>
            </a:r>
            <a:r>
              <a:rPr lang="nb-NO" sz="2000" dirty="0" err="1">
                <a:latin typeface="Arial"/>
                <a:cs typeface="Arial"/>
              </a:rPr>
              <a:t>Director</a:t>
            </a:r>
            <a:r>
              <a:rPr lang="nb-NO" sz="2000" dirty="0">
                <a:latin typeface="Arial"/>
                <a:cs typeface="Arial"/>
              </a:rPr>
              <a:t> </a:t>
            </a:r>
            <a:br>
              <a:rPr lang="nb-NO" sz="2000" dirty="0"/>
            </a:br>
            <a:r>
              <a:rPr lang="nb-NO" sz="2000" dirty="0">
                <a:latin typeface="Arial"/>
                <a:cs typeface="Arial"/>
              </a:rPr>
              <a:t>Prof. Dr. Christoph </a:t>
            </a:r>
            <a:r>
              <a:rPr lang="nb-NO" sz="2000" dirty="0" err="1">
                <a:latin typeface="Arial"/>
                <a:cs typeface="Arial"/>
              </a:rPr>
              <a:t>Trattner</a:t>
            </a:r>
            <a:br>
              <a:rPr lang="nb-NO" sz="2000" dirty="0">
                <a:latin typeface="Arial"/>
                <a:cs typeface="Arial"/>
              </a:rPr>
            </a:br>
            <a:r>
              <a:rPr lang="nb-NO" sz="2000" dirty="0" err="1">
                <a:latin typeface="Arial"/>
                <a:cs typeface="Arial"/>
              </a:rPr>
              <a:t>University</a:t>
            </a:r>
            <a:r>
              <a:rPr lang="nb-NO" sz="2000" dirty="0">
                <a:latin typeface="Arial"/>
                <a:cs typeface="Arial"/>
              </a:rPr>
              <a:t> </a:t>
            </a:r>
            <a:r>
              <a:rPr lang="nb-NO" sz="2000" dirty="0" err="1">
                <a:latin typeface="Arial"/>
                <a:cs typeface="Arial"/>
              </a:rPr>
              <a:t>of</a:t>
            </a:r>
            <a:r>
              <a:rPr lang="nb-NO" sz="2000" dirty="0">
                <a:latin typeface="Arial"/>
                <a:cs typeface="Arial"/>
              </a:rPr>
              <a:t> Bergen </a:t>
            </a:r>
            <a:endParaRPr lang="nb-NO" sz="2000" baseline="30000" dirty="0"/>
          </a:p>
        </p:txBody>
      </p:sp>
      <p:sp>
        <p:nvSpPr>
          <p:cNvPr id="3" name="Undertittel 2">
            <a:extLst>
              <a:ext uri="{FF2B5EF4-FFF2-40B4-BE49-F238E27FC236}">
                <a16:creationId xmlns:a16="http://schemas.microsoft.com/office/drawing/2014/main" id="{1E617904-9D16-4640-BAC7-D8FB5D7F4FA8}"/>
              </a:ext>
            </a:extLst>
          </p:cNvPr>
          <p:cNvSpPr>
            <a:spLocks noGrp="1"/>
          </p:cNvSpPr>
          <p:nvPr>
            <p:ph type="subTitle" idx="1"/>
          </p:nvPr>
        </p:nvSpPr>
        <p:spPr/>
        <p:txBody>
          <a:bodyPr>
            <a:normAutofit fontScale="85000" lnSpcReduction="10000"/>
          </a:bodyPr>
          <a:lstStyle/>
          <a:p>
            <a:r>
              <a:rPr lang="en-US"/>
              <a:t>2</a:t>
            </a:r>
            <a:r>
              <a:rPr lang="nb-NO"/>
              <a:t>2 </a:t>
            </a:r>
            <a:r>
              <a:rPr lang="nb-NO" err="1"/>
              <a:t>July</a:t>
            </a:r>
            <a:r>
              <a:rPr lang="nb-NO"/>
              <a:t> 2011 at </a:t>
            </a:r>
            <a:r>
              <a:rPr lang="nb-NO" err="1"/>
              <a:t>Ten</a:t>
            </a:r>
            <a:r>
              <a:rPr lang="nb-NO"/>
              <a:t>: </a:t>
            </a:r>
            <a:r>
              <a:rPr lang="nb-NO" err="1"/>
              <a:t>Commemoration</a:t>
            </a:r>
            <a:r>
              <a:rPr lang="nb-NO"/>
              <a:t> and </a:t>
            </a:r>
            <a:r>
              <a:rPr lang="nb-NO" err="1"/>
              <a:t>Commitment</a:t>
            </a:r>
            <a:r>
              <a:rPr lang="nb-NO"/>
              <a:t>, 25-27 August 2021, Bergen, Norway</a:t>
            </a:r>
          </a:p>
        </p:txBody>
      </p:sp>
      <p:pic>
        <p:nvPicPr>
          <p:cNvPr id="5" name="Picture 5">
            <a:extLst>
              <a:ext uri="{FF2B5EF4-FFF2-40B4-BE49-F238E27FC236}">
                <a16:creationId xmlns:a16="http://schemas.microsoft.com/office/drawing/2014/main" id="{8B91ECBF-026C-4E53-91E4-E2685CF19CB8}"/>
              </a:ext>
            </a:extLst>
          </p:cNvPr>
          <p:cNvPicPr>
            <a:picLocks noChangeAspect="1"/>
          </p:cNvPicPr>
          <p:nvPr/>
        </p:nvPicPr>
        <p:blipFill>
          <a:blip r:embed="rId3"/>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331756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A12F-D0AA-4F5B-A159-E906BA41FC21}"/>
              </a:ext>
            </a:extLst>
          </p:cNvPr>
          <p:cNvSpPr>
            <a:spLocks noGrp="1"/>
          </p:cNvSpPr>
          <p:nvPr>
            <p:ph type="title"/>
          </p:nvPr>
        </p:nvSpPr>
        <p:spPr>
          <a:xfrm>
            <a:off x="949960" y="2103437"/>
            <a:ext cx="10515600" cy="1325563"/>
          </a:xfrm>
        </p:spPr>
        <p:txBody>
          <a:bodyPr>
            <a:normAutofit fontScale="90000"/>
          </a:bodyPr>
          <a:lstStyle/>
          <a:p>
            <a:pPr algn="ctr"/>
            <a:br>
              <a:rPr lang="en-US" dirty="0"/>
            </a:br>
            <a:r>
              <a:rPr lang="en-US" dirty="0"/>
              <a:t>PART 2: What do these echo chambers look like?</a:t>
            </a:r>
            <a:endParaRPr lang="nb-NO" dirty="0"/>
          </a:p>
        </p:txBody>
      </p:sp>
      <p:pic>
        <p:nvPicPr>
          <p:cNvPr id="4" name="Picture 5">
            <a:extLst>
              <a:ext uri="{FF2B5EF4-FFF2-40B4-BE49-F238E27FC236}">
                <a16:creationId xmlns:a16="http://schemas.microsoft.com/office/drawing/2014/main" id="{51F069BB-0F08-434C-9011-151FFDA20903}"/>
              </a:ext>
            </a:extLst>
          </p:cNvPr>
          <p:cNvPicPr>
            <a:picLocks noChangeAspect="1"/>
          </p:cNvPicPr>
          <p:nvPr/>
        </p:nvPicPr>
        <p:blipFill>
          <a:blip r:embed="rId2"/>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146576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3BFCD-C5F7-4A77-9AD7-260C0106F42A}"/>
              </a:ext>
            </a:extLst>
          </p:cNvPr>
          <p:cNvSpPr>
            <a:spLocks noGrp="1"/>
          </p:cNvSpPr>
          <p:nvPr>
            <p:ph type="title"/>
          </p:nvPr>
        </p:nvSpPr>
        <p:spPr>
          <a:xfrm>
            <a:off x="838200" y="365125"/>
            <a:ext cx="10884108" cy="1325563"/>
          </a:xfrm>
        </p:spPr>
        <p:txBody>
          <a:bodyPr/>
          <a:lstStyle/>
          <a:p>
            <a:r>
              <a:rPr lang="en-US" dirty="0">
                <a:latin typeface="Arial"/>
                <a:cs typeface="Arial"/>
              </a:rPr>
              <a:t>Example: Twitter echo chamber about food</a:t>
            </a:r>
            <a:endParaRPr lang="en-US" dirty="0"/>
          </a:p>
        </p:txBody>
      </p:sp>
      <p:sp>
        <p:nvSpPr>
          <p:cNvPr id="3" name="Content Placeholder 2">
            <a:extLst>
              <a:ext uri="{FF2B5EF4-FFF2-40B4-BE49-F238E27FC236}">
                <a16:creationId xmlns:a16="http://schemas.microsoft.com/office/drawing/2014/main" id="{21FCACAF-7785-4024-BA2A-B3E892E000C5}"/>
              </a:ext>
            </a:extLst>
          </p:cNvPr>
          <p:cNvSpPr>
            <a:spLocks noGrp="1"/>
          </p:cNvSpPr>
          <p:nvPr>
            <p:ph idx="1"/>
          </p:nvPr>
        </p:nvSpPr>
        <p:spPr>
          <a:xfrm>
            <a:off x="785849" y="1534785"/>
            <a:ext cx="6129738" cy="3934210"/>
          </a:xfrm>
        </p:spPr>
        <p:txBody>
          <a:bodyPr vert="horz" lIns="91440" tIns="45720" rIns="91440" bIns="45720" rtlCol="0" anchor="t">
            <a:normAutofit/>
          </a:bodyPr>
          <a:lstStyle/>
          <a:p>
            <a:pPr marL="0" indent="0">
              <a:buNone/>
            </a:pPr>
            <a:endParaRPr lang="en-US" dirty="0">
              <a:latin typeface="Arial"/>
              <a:cs typeface="Arial"/>
            </a:endParaRPr>
          </a:p>
          <a:p>
            <a:endParaRPr lang="en-US" dirty="0">
              <a:latin typeface="Arial"/>
              <a:cs typeface="Arial"/>
            </a:endParaRPr>
          </a:p>
        </p:txBody>
      </p:sp>
      <p:pic>
        <p:nvPicPr>
          <p:cNvPr id="4" name="Picture 4" descr="Chart, scatter chart&#10;&#10;Description automatically generated">
            <a:extLst>
              <a:ext uri="{FF2B5EF4-FFF2-40B4-BE49-F238E27FC236}">
                <a16:creationId xmlns:a16="http://schemas.microsoft.com/office/drawing/2014/main" id="{689765D2-D0AC-4AD6-BD36-F3920E1DDEBA}"/>
              </a:ext>
            </a:extLst>
          </p:cNvPr>
          <p:cNvPicPr>
            <a:picLocks noChangeAspect="1"/>
          </p:cNvPicPr>
          <p:nvPr/>
        </p:nvPicPr>
        <p:blipFill>
          <a:blip r:embed="rId3"/>
          <a:stretch>
            <a:fillRect/>
          </a:stretch>
        </p:blipFill>
        <p:spPr>
          <a:xfrm>
            <a:off x="5455719" y="1430921"/>
            <a:ext cx="6038103" cy="4073236"/>
          </a:xfrm>
          <a:prstGeom prst="rect">
            <a:avLst/>
          </a:prstGeom>
        </p:spPr>
      </p:pic>
      <p:sp>
        <p:nvSpPr>
          <p:cNvPr id="5" name="TextBox 4">
            <a:extLst>
              <a:ext uri="{FF2B5EF4-FFF2-40B4-BE49-F238E27FC236}">
                <a16:creationId xmlns:a16="http://schemas.microsoft.com/office/drawing/2014/main" id="{94DD458D-9162-4776-9E1D-94F7BD1FFAC7}"/>
              </a:ext>
            </a:extLst>
          </p:cNvPr>
          <p:cNvSpPr txBox="1"/>
          <p:nvPr/>
        </p:nvSpPr>
        <p:spPr>
          <a:xfrm>
            <a:off x="8769049" y="5469853"/>
            <a:ext cx="36797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Source: Kumar et al., 2018 </a:t>
            </a:r>
            <a:r>
              <a:rPr lang="en-US" sz="1200" dirty="0">
                <a:latin typeface="Arial" panose="020B0604020202020204" pitchFamily="34" charset="0"/>
                <a:ea typeface="+mn-lt"/>
                <a:cs typeface="Arial" panose="020B0604020202020204" pitchFamily="34" charset="0"/>
                <a:hlinkClick r:id="rId4"/>
              </a:rPr>
              <a:t>https://doi.org/10.1145/3159652.3160597</a:t>
            </a:r>
            <a:endParaRPr lang="en-US" sz="1200" dirty="0">
              <a:latin typeface="Arial" panose="020B0604020202020204" pitchFamily="34" charset="0"/>
              <a:ea typeface="+mn-lt"/>
              <a:cs typeface="Arial" panose="020B0604020202020204" pitchFamily="34" charset="0"/>
            </a:endParaRPr>
          </a:p>
        </p:txBody>
      </p:sp>
      <p:pic>
        <p:nvPicPr>
          <p:cNvPr id="7" name="Picture 5">
            <a:extLst>
              <a:ext uri="{FF2B5EF4-FFF2-40B4-BE49-F238E27FC236}">
                <a16:creationId xmlns:a16="http://schemas.microsoft.com/office/drawing/2014/main" id="{3232F53B-2E9D-4CE2-8D26-C23ABF4B895C}"/>
              </a:ext>
            </a:extLst>
          </p:cNvPr>
          <p:cNvPicPr>
            <a:picLocks noChangeAspect="1"/>
          </p:cNvPicPr>
          <p:nvPr/>
        </p:nvPicPr>
        <p:blipFill>
          <a:blip r:embed="rId5"/>
          <a:stretch>
            <a:fillRect/>
          </a:stretch>
        </p:blipFill>
        <p:spPr>
          <a:xfrm>
            <a:off x="11252200" y="5945475"/>
            <a:ext cx="728134" cy="698983"/>
          </a:xfrm>
          <a:prstGeom prst="rect">
            <a:avLst/>
          </a:prstGeom>
        </p:spPr>
      </p:pic>
      <p:sp>
        <p:nvSpPr>
          <p:cNvPr id="6" name="TextBox 5">
            <a:extLst>
              <a:ext uri="{FF2B5EF4-FFF2-40B4-BE49-F238E27FC236}">
                <a16:creationId xmlns:a16="http://schemas.microsoft.com/office/drawing/2014/main" id="{25935368-D6F1-4B82-BBE6-16F6C936CE3F}"/>
              </a:ext>
            </a:extLst>
          </p:cNvPr>
          <p:cNvSpPr txBox="1"/>
          <p:nvPr/>
        </p:nvSpPr>
        <p:spPr>
          <a:xfrm>
            <a:off x="958193" y="2223376"/>
            <a:ext cx="438106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dirty="0">
                <a:latin typeface="Arial"/>
                <a:cs typeface="Arial"/>
              </a:rPr>
              <a:t>Figure shows echo-chambers formation in retweet graph on the controversial #</a:t>
            </a:r>
            <a:r>
              <a:rPr lang="en-US" sz="2000" dirty="0" err="1">
                <a:latin typeface="Arial"/>
                <a:cs typeface="Arial"/>
              </a:rPr>
              <a:t>beefban</a:t>
            </a:r>
            <a:r>
              <a:rPr lang="en-US" sz="2000" dirty="0">
                <a:latin typeface="Arial"/>
                <a:cs typeface="Arial"/>
              </a:rPr>
              <a:t> topic.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a:cs typeface="Arial"/>
              </a:rPr>
              <a:t>Red: people agreeing with #</a:t>
            </a:r>
            <a:r>
              <a:rPr lang="en-US" sz="2000" dirty="0" err="1">
                <a:latin typeface="Arial"/>
                <a:cs typeface="Arial"/>
              </a:rPr>
              <a:t>beefban</a:t>
            </a:r>
            <a:endParaRPr lang="en-US" sz="2000" dirty="0">
              <a:latin typeface="Arial"/>
              <a:cs typeface="Arial"/>
            </a:endParaRPr>
          </a:p>
          <a:p>
            <a:pPr marL="285750" indent="-285750">
              <a:buFont typeface="Arial" panose="020B0604020202020204" pitchFamily="34" charset="0"/>
              <a:buChar char="•"/>
            </a:pPr>
            <a:r>
              <a:rPr lang="en-US" sz="2000" dirty="0">
                <a:latin typeface="Arial"/>
                <a:cs typeface="Arial"/>
              </a:rPr>
              <a:t>Blue: people disagreeing with #</a:t>
            </a:r>
            <a:r>
              <a:rPr lang="en-US" sz="2000" dirty="0" err="1">
                <a:latin typeface="Arial"/>
                <a:cs typeface="Arial"/>
              </a:rPr>
              <a:t>beefban</a:t>
            </a:r>
            <a:endParaRPr lang="en-US" sz="2000" dirty="0">
              <a:latin typeface="Arial"/>
              <a:cs typeface="Arial"/>
            </a:endParaRPr>
          </a:p>
        </p:txBody>
      </p:sp>
      <p:sp>
        <p:nvSpPr>
          <p:cNvPr id="8" name="Rectangle 7">
            <a:extLst>
              <a:ext uri="{FF2B5EF4-FFF2-40B4-BE49-F238E27FC236}">
                <a16:creationId xmlns:a16="http://schemas.microsoft.com/office/drawing/2014/main" id="{6F6A40F0-9553-6540-958B-8A0C223F03C4}"/>
              </a:ext>
            </a:extLst>
          </p:cNvPr>
          <p:cNvSpPr/>
          <p:nvPr/>
        </p:nvSpPr>
        <p:spPr>
          <a:xfrm>
            <a:off x="7910577" y="1454350"/>
            <a:ext cx="1210588"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beefban</a:t>
            </a:r>
            <a:r>
              <a:rPr lang="en-US" dirty="0">
                <a:latin typeface="Arial" panose="020B0604020202020204" pitchFamily="34" charset="0"/>
                <a:cs typeface="Arial" panose="020B0604020202020204" pitchFamily="34" charset="0"/>
              </a:rPr>
              <a:t> </a:t>
            </a:r>
            <a:endParaRPr lang="en-N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495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E7A18-95DE-4CA2-BB6F-C81273690A5A}"/>
              </a:ext>
            </a:extLst>
          </p:cNvPr>
          <p:cNvSpPr>
            <a:spLocks noGrp="1"/>
          </p:cNvSpPr>
          <p:nvPr>
            <p:ph type="title"/>
          </p:nvPr>
        </p:nvSpPr>
        <p:spPr>
          <a:xfrm>
            <a:off x="838199" y="365125"/>
            <a:ext cx="11093971" cy="1325563"/>
          </a:xfrm>
        </p:spPr>
        <p:txBody>
          <a:bodyPr/>
          <a:lstStyle/>
          <a:p>
            <a:r>
              <a:rPr lang="en-US" dirty="0">
                <a:latin typeface="Arial"/>
                <a:cs typeface="Arial"/>
              </a:rPr>
              <a:t>Example: Twitter echo chamber about elections</a:t>
            </a:r>
            <a:endParaRPr lang="en-US" dirty="0"/>
          </a:p>
        </p:txBody>
      </p:sp>
      <p:pic>
        <p:nvPicPr>
          <p:cNvPr id="4" name="Picture 4" descr="A picture containing decorated&#10;&#10;Description automatically generated">
            <a:extLst>
              <a:ext uri="{FF2B5EF4-FFF2-40B4-BE49-F238E27FC236}">
                <a16:creationId xmlns:a16="http://schemas.microsoft.com/office/drawing/2014/main" id="{D317F5DF-C8D5-42D5-8CC6-AD566BAFEA03}"/>
              </a:ext>
            </a:extLst>
          </p:cNvPr>
          <p:cNvPicPr>
            <a:picLocks noGrp="1" noChangeAspect="1"/>
          </p:cNvPicPr>
          <p:nvPr>
            <p:ph idx="1"/>
          </p:nvPr>
        </p:nvPicPr>
        <p:blipFill>
          <a:blip r:embed="rId3"/>
          <a:stretch>
            <a:fillRect/>
          </a:stretch>
        </p:blipFill>
        <p:spPr>
          <a:xfrm>
            <a:off x="5203376" y="1804795"/>
            <a:ext cx="5875457" cy="3248410"/>
          </a:xfrm>
        </p:spPr>
      </p:pic>
      <p:sp>
        <p:nvSpPr>
          <p:cNvPr id="5" name="TextBox 4">
            <a:extLst>
              <a:ext uri="{FF2B5EF4-FFF2-40B4-BE49-F238E27FC236}">
                <a16:creationId xmlns:a16="http://schemas.microsoft.com/office/drawing/2014/main" id="{F59611AD-5203-412B-9641-C8AF77FABF18}"/>
              </a:ext>
            </a:extLst>
          </p:cNvPr>
          <p:cNvSpPr txBox="1"/>
          <p:nvPr/>
        </p:nvSpPr>
        <p:spPr>
          <a:xfrm>
            <a:off x="228601" y="5461000"/>
            <a:ext cx="51223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Source: </a:t>
            </a:r>
            <a:r>
              <a:rPr lang="en-US" sz="1200" dirty="0" err="1">
                <a:latin typeface="Arial" panose="020B0604020202020204" pitchFamily="34" charset="0"/>
                <a:cs typeface="Arial" panose="020B0604020202020204" pitchFamily="34" charset="0"/>
              </a:rPr>
              <a:t>Sasahara</a:t>
            </a:r>
            <a:r>
              <a:rPr lang="en-US" sz="1200" dirty="0">
                <a:latin typeface="Arial" panose="020B0604020202020204" pitchFamily="34" charset="0"/>
                <a:cs typeface="Arial" panose="020B0604020202020204" pitchFamily="34" charset="0"/>
              </a:rPr>
              <a:t> et al., 2021 </a:t>
            </a:r>
            <a:r>
              <a:rPr lang="en-US" sz="1200" dirty="0">
                <a:latin typeface="Arial" panose="020B0604020202020204" pitchFamily="34" charset="0"/>
                <a:ea typeface="+mn-lt"/>
                <a:cs typeface="Arial" panose="020B0604020202020204" pitchFamily="34" charset="0"/>
                <a:hlinkClick r:id="rId4"/>
              </a:rPr>
              <a:t>Social influence and unfollowing accelerate the emergence of echo chambers | SpringerLink</a:t>
            </a:r>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639BD4D-47E1-C14D-9D9E-FEA23D71F25A}"/>
              </a:ext>
            </a:extLst>
          </p:cNvPr>
          <p:cNvSpPr txBox="1"/>
          <p:nvPr/>
        </p:nvSpPr>
        <p:spPr>
          <a:xfrm>
            <a:off x="774689" y="1992590"/>
            <a:ext cx="4381062"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a:latin typeface="Arial"/>
                <a:cs typeface="Arial"/>
              </a:rPr>
              <a:t>Polarized and segregated network on Twitter. </a:t>
            </a: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a:cs typeface="Arial"/>
              </a:rPr>
              <a:t>The network visualizes retweets of political hashtags from the 2010 US midterm elections</a:t>
            </a:r>
          </a:p>
          <a:p>
            <a:pPr marL="285750"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a:cs typeface="Arial"/>
              </a:rPr>
              <a:t>Colors represent political preference: red for conservatives and blue for progressives </a:t>
            </a:r>
          </a:p>
        </p:txBody>
      </p:sp>
    </p:spTree>
    <p:extLst>
      <p:ext uri="{BB962C8B-B14F-4D97-AF65-F5344CB8AC3E}">
        <p14:creationId xmlns:p14="http://schemas.microsoft.com/office/powerpoint/2010/main" val="3675595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2CCD-9217-3F42-B3B3-07C87C2F976E}"/>
              </a:ext>
            </a:extLst>
          </p:cNvPr>
          <p:cNvSpPr>
            <a:spLocks noGrp="1"/>
          </p:cNvSpPr>
          <p:nvPr>
            <p:ph type="title"/>
          </p:nvPr>
        </p:nvSpPr>
        <p:spPr>
          <a:xfrm>
            <a:off x="838200" y="1929765"/>
            <a:ext cx="10515600" cy="1325563"/>
          </a:xfrm>
        </p:spPr>
        <p:txBody>
          <a:bodyPr/>
          <a:lstStyle/>
          <a:p>
            <a:pPr algn="ctr"/>
            <a:r>
              <a:rPr lang="en-NO"/>
              <a:t>How can I assess whether or not I am in an echo chamber?</a:t>
            </a:r>
          </a:p>
        </p:txBody>
      </p:sp>
      <p:pic>
        <p:nvPicPr>
          <p:cNvPr id="4" name="Picture 5">
            <a:extLst>
              <a:ext uri="{FF2B5EF4-FFF2-40B4-BE49-F238E27FC236}">
                <a16:creationId xmlns:a16="http://schemas.microsoft.com/office/drawing/2014/main" id="{CBEFD78F-1B49-4E99-984E-90AFA87F1E84}"/>
              </a:ext>
            </a:extLst>
          </p:cNvPr>
          <p:cNvPicPr>
            <a:picLocks noChangeAspect="1"/>
          </p:cNvPicPr>
          <p:nvPr/>
        </p:nvPicPr>
        <p:blipFill>
          <a:blip r:embed="rId2"/>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1829734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3D1D3743-FF9E-D945-B37B-F5336CBFE4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7625" y="1690688"/>
            <a:ext cx="4187620" cy="3933825"/>
          </a:xfrm>
        </p:spPr>
      </p:pic>
      <p:sp>
        <p:nvSpPr>
          <p:cNvPr id="6" name="Rectangle 5">
            <a:extLst>
              <a:ext uri="{FF2B5EF4-FFF2-40B4-BE49-F238E27FC236}">
                <a16:creationId xmlns:a16="http://schemas.microsoft.com/office/drawing/2014/main" id="{199C23B1-39E1-AD46-96CB-B011FFE368A1}"/>
              </a:ext>
            </a:extLst>
          </p:cNvPr>
          <p:cNvSpPr/>
          <p:nvPr/>
        </p:nvSpPr>
        <p:spPr>
          <a:xfrm>
            <a:off x="5285245" y="5624513"/>
            <a:ext cx="6096000" cy="261610"/>
          </a:xfrm>
          <a:prstGeom prst="rect">
            <a:avLst/>
          </a:prstGeom>
        </p:spPr>
        <p:txBody>
          <a:bodyPr>
            <a:spAutoFit/>
          </a:bodyPr>
          <a:lstStyle/>
          <a:p>
            <a:r>
              <a:rPr lang="en-NO" sz="1100" dirty="0">
                <a:latin typeface="Arial" panose="020B0604020202020204" pitchFamily="34" charset="0"/>
                <a:cs typeface="Arial" panose="020B0604020202020204" pitchFamily="34" charset="0"/>
              </a:rPr>
              <a:t>Ref: </a:t>
            </a:r>
            <a:r>
              <a:rPr lang="en-NO" sz="1100" dirty="0">
                <a:latin typeface="Arial" panose="020B0604020202020204" pitchFamily="34" charset="0"/>
                <a:cs typeface="Arial" panose="020B0604020202020204" pitchFamily="34" charset="0"/>
                <a:hlinkClick r:id="rId4"/>
              </a:rPr>
              <a:t>https://www.nature.com/articles/d43978-021-00019-4#ref-CR1</a:t>
            </a:r>
            <a:r>
              <a:rPr lang="en-NO" sz="1100" dirty="0">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80D8F5B6-C06E-5748-97C6-76C77C321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6911" y="213542"/>
            <a:ext cx="6695089" cy="4767573"/>
          </a:xfrm>
          <a:prstGeom prst="rect">
            <a:avLst/>
          </a:prstGeom>
        </p:spPr>
      </p:pic>
      <p:pic>
        <p:nvPicPr>
          <p:cNvPr id="3" name="Picture 5">
            <a:extLst>
              <a:ext uri="{FF2B5EF4-FFF2-40B4-BE49-F238E27FC236}">
                <a16:creationId xmlns:a16="http://schemas.microsoft.com/office/drawing/2014/main" id="{F6E39D66-A4E7-47C6-86A5-929AEDCB25D8}"/>
              </a:ext>
            </a:extLst>
          </p:cNvPr>
          <p:cNvPicPr>
            <a:picLocks noChangeAspect="1"/>
          </p:cNvPicPr>
          <p:nvPr/>
        </p:nvPicPr>
        <p:blipFill>
          <a:blip r:embed="rId6"/>
          <a:stretch>
            <a:fillRect/>
          </a:stretch>
        </p:blipFill>
        <p:spPr>
          <a:xfrm>
            <a:off x="11252200" y="5945475"/>
            <a:ext cx="728134" cy="698983"/>
          </a:xfrm>
          <a:prstGeom prst="rect">
            <a:avLst/>
          </a:prstGeom>
        </p:spPr>
      </p:pic>
      <p:sp>
        <p:nvSpPr>
          <p:cNvPr id="2" name="Title 1">
            <a:extLst>
              <a:ext uri="{FF2B5EF4-FFF2-40B4-BE49-F238E27FC236}">
                <a16:creationId xmlns:a16="http://schemas.microsoft.com/office/drawing/2014/main" id="{D867863B-56B8-6945-8086-C7267B36FDD5}"/>
              </a:ext>
            </a:extLst>
          </p:cNvPr>
          <p:cNvSpPr>
            <a:spLocks noGrp="1"/>
          </p:cNvSpPr>
          <p:nvPr>
            <p:ph type="title"/>
          </p:nvPr>
        </p:nvSpPr>
        <p:spPr/>
        <p:txBody>
          <a:bodyPr/>
          <a:lstStyle/>
          <a:p>
            <a:r>
              <a:rPr lang="en-NO" dirty="0"/>
              <a:t>Measuring magnetism</a:t>
            </a:r>
          </a:p>
        </p:txBody>
      </p:sp>
      <p:sp>
        <p:nvSpPr>
          <p:cNvPr id="4" name="Rectangle 3">
            <a:extLst>
              <a:ext uri="{FF2B5EF4-FFF2-40B4-BE49-F238E27FC236}">
                <a16:creationId xmlns:a16="http://schemas.microsoft.com/office/drawing/2014/main" id="{FBB5E4F5-50A7-3249-B8A4-050E5635D447}"/>
              </a:ext>
            </a:extLst>
          </p:cNvPr>
          <p:cNvSpPr/>
          <p:nvPr/>
        </p:nvSpPr>
        <p:spPr>
          <a:xfrm>
            <a:off x="5493150" y="4979649"/>
            <a:ext cx="6487184" cy="646331"/>
          </a:xfrm>
          <a:prstGeom prst="rect">
            <a:avLst/>
          </a:prstGeom>
        </p:spPr>
        <p:txBody>
          <a:bodyPr wrap="square">
            <a:spAutoFit/>
          </a:bodyPr>
          <a:lstStyle/>
          <a:p>
            <a:r>
              <a:rPr lang="en-NO" dirty="0">
                <a:latin typeface="Arial" panose="020B0604020202020204" pitchFamily="34" charset="0"/>
                <a:cs typeface="Arial" panose="020B0604020202020204" pitchFamily="34" charset="0"/>
              </a:rPr>
              <a:t>M. Cinelli, G. De Francisci Morales, A. Galeazzi, W. Quattrociocchi, M. Starnini, PNAS 118, e2023301118, (2021).</a:t>
            </a:r>
          </a:p>
        </p:txBody>
      </p:sp>
    </p:spTree>
    <p:extLst>
      <p:ext uri="{BB962C8B-B14F-4D97-AF65-F5344CB8AC3E}">
        <p14:creationId xmlns:p14="http://schemas.microsoft.com/office/powerpoint/2010/main" val="1184709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2E8D-4DE9-8D43-80BE-6353C78FBC72}"/>
              </a:ext>
            </a:extLst>
          </p:cNvPr>
          <p:cNvSpPr>
            <a:spLocks noGrp="1"/>
          </p:cNvSpPr>
          <p:nvPr>
            <p:ph type="title"/>
          </p:nvPr>
        </p:nvSpPr>
        <p:spPr>
          <a:xfrm>
            <a:off x="838200" y="2103437"/>
            <a:ext cx="10515600" cy="1325563"/>
          </a:xfrm>
        </p:spPr>
        <p:txBody>
          <a:bodyPr/>
          <a:lstStyle/>
          <a:p>
            <a:pPr algn="ctr"/>
            <a:r>
              <a:rPr lang="en-NO"/>
              <a:t>P</a:t>
            </a:r>
            <a:r>
              <a:rPr lang="en-GB"/>
              <a:t>a</a:t>
            </a:r>
            <a:r>
              <a:rPr lang="en-NO"/>
              <a:t>rt 3: What can we do about echo chambers?</a:t>
            </a:r>
          </a:p>
        </p:txBody>
      </p:sp>
      <p:pic>
        <p:nvPicPr>
          <p:cNvPr id="4" name="Picture 5">
            <a:extLst>
              <a:ext uri="{FF2B5EF4-FFF2-40B4-BE49-F238E27FC236}">
                <a16:creationId xmlns:a16="http://schemas.microsoft.com/office/drawing/2014/main" id="{EB531C2D-34B2-4B3F-BEF5-5A6B065531DB}"/>
              </a:ext>
            </a:extLst>
          </p:cNvPr>
          <p:cNvPicPr>
            <a:picLocks noChangeAspect="1"/>
          </p:cNvPicPr>
          <p:nvPr/>
        </p:nvPicPr>
        <p:blipFill>
          <a:blip r:embed="rId2"/>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3761586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How do I tackle “echo chambers” in my own research</a:t>
            </a:r>
          </a:p>
        </p:txBody>
      </p:sp>
      <p:sp>
        <p:nvSpPr>
          <p:cNvPr id="4" name="Oval 3"/>
          <p:cNvSpPr/>
          <p:nvPr/>
        </p:nvSpPr>
        <p:spPr bwMode="auto">
          <a:xfrm>
            <a:off x="5334199" y="3983390"/>
            <a:ext cx="1355369" cy="1355252"/>
          </a:xfrm>
          <a:prstGeom prst="ellipse">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en-US">
              <a:latin typeface="Arial" charset="0"/>
            </a:endParaRPr>
          </a:p>
        </p:txBody>
      </p:sp>
      <p:sp>
        <p:nvSpPr>
          <p:cNvPr id="5" name="Oval 4"/>
          <p:cNvSpPr/>
          <p:nvPr/>
        </p:nvSpPr>
        <p:spPr bwMode="auto">
          <a:xfrm>
            <a:off x="3458285" y="2164516"/>
            <a:ext cx="1355369" cy="1355252"/>
          </a:xfrm>
          <a:prstGeom prst="ellipse">
            <a:avLst/>
          </a:prstGeom>
          <a:solidFill>
            <a:schemeClr val="accent1">
              <a:lumMod val="75000"/>
            </a:schemeClr>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en-US">
              <a:latin typeface="Arial" charset="0"/>
            </a:endParaRPr>
          </a:p>
        </p:txBody>
      </p:sp>
      <p:sp>
        <p:nvSpPr>
          <p:cNvPr id="6" name="Oval 5"/>
          <p:cNvSpPr/>
          <p:nvPr/>
        </p:nvSpPr>
        <p:spPr bwMode="auto">
          <a:xfrm>
            <a:off x="7373491" y="2201663"/>
            <a:ext cx="1600298" cy="1555801"/>
          </a:xfrm>
          <a:prstGeom prst="ellipse">
            <a:avLst/>
          </a:prstGeom>
          <a:solidFill>
            <a:schemeClr val="accent1"/>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en-US">
              <a:latin typeface="Arial" charset="0"/>
            </a:endParaRPr>
          </a:p>
        </p:txBody>
      </p:sp>
      <p:sp>
        <p:nvSpPr>
          <p:cNvPr id="7" name="Textfeld 6"/>
          <p:cNvSpPr txBox="1"/>
          <p:nvPr/>
        </p:nvSpPr>
        <p:spPr>
          <a:xfrm>
            <a:off x="5652621" y="4507645"/>
            <a:ext cx="671979" cy="369332"/>
          </a:xfrm>
          <a:prstGeom prst="rect">
            <a:avLst/>
          </a:prstGeom>
          <a:noFill/>
        </p:spPr>
        <p:txBody>
          <a:bodyPr wrap="none" lIns="91440" tIns="45720" rIns="91440" bIns="45720" rtlCol="0" anchor="t">
            <a:spAutoFit/>
          </a:bodyPr>
          <a:lstStyle/>
          <a:p>
            <a:pPr algn="ctr"/>
            <a:r>
              <a:rPr lang="en-US">
                <a:latin typeface="Arial"/>
                <a:cs typeface="Arial"/>
              </a:rPr>
              <a:t>Data</a:t>
            </a:r>
          </a:p>
        </p:txBody>
      </p:sp>
      <p:sp>
        <p:nvSpPr>
          <p:cNvPr id="9" name="Textfeld 8"/>
          <p:cNvSpPr txBox="1"/>
          <p:nvPr/>
        </p:nvSpPr>
        <p:spPr>
          <a:xfrm>
            <a:off x="3502941" y="2496221"/>
            <a:ext cx="1274709" cy="646331"/>
          </a:xfrm>
          <a:prstGeom prst="rect">
            <a:avLst/>
          </a:prstGeom>
          <a:noFill/>
        </p:spPr>
        <p:txBody>
          <a:bodyPr wrap="none" lIns="91440" tIns="45720" rIns="91440" bIns="45720" rtlCol="0" anchor="t">
            <a:spAutoFit/>
          </a:bodyPr>
          <a:lstStyle/>
          <a:p>
            <a:pPr algn="ctr"/>
            <a:r>
              <a:rPr lang="en-US">
                <a:latin typeface="Arial"/>
                <a:cs typeface="Arial"/>
              </a:rPr>
              <a:t>Behavioral</a:t>
            </a:r>
          </a:p>
          <a:p>
            <a:pPr algn="ctr"/>
            <a:r>
              <a:rPr lang="en-US">
                <a:latin typeface="Arial"/>
                <a:cs typeface="Arial"/>
              </a:rPr>
              <a:t>Analytics</a:t>
            </a:r>
          </a:p>
        </p:txBody>
      </p:sp>
      <p:sp>
        <p:nvSpPr>
          <p:cNvPr id="10" name="Textfeld 9"/>
          <p:cNvSpPr txBox="1"/>
          <p:nvPr/>
        </p:nvSpPr>
        <p:spPr>
          <a:xfrm>
            <a:off x="7621958" y="2747793"/>
            <a:ext cx="1120820" cy="369332"/>
          </a:xfrm>
          <a:prstGeom prst="rect">
            <a:avLst/>
          </a:prstGeom>
          <a:noFill/>
        </p:spPr>
        <p:txBody>
          <a:bodyPr wrap="none" lIns="91440" tIns="45720" rIns="91440" bIns="45720" rtlCol="0" anchor="t">
            <a:spAutoFit/>
          </a:bodyPr>
          <a:lstStyle/>
          <a:p>
            <a:pPr algn="ctr"/>
            <a:r>
              <a:rPr lang="en-US">
                <a:latin typeface="Arial"/>
                <a:cs typeface="Arial"/>
              </a:rPr>
              <a:t>Modeling</a:t>
            </a:r>
          </a:p>
        </p:txBody>
      </p:sp>
      <p:cxnSp>
        <p:nvCxnSpPr>
          <p:cNvPr id="14" name="Gekrümmte Verbindung 13"/>
          <p:cNvCxnSpPr>
            <a:stCxn id="4" idx="2"/>
            <a:endCxn id="5" idx="3"/>
          </p:cNvCxnSpPr>
          <p:nvPr/>
        </p:nvCxnSpPr>
        <p:spPr bwMode="auto">
          <a:xfrm rot="10800000">
            <a:off x="3656775" y="3321296"/>
            <a:ext cx="1677425" cy="1339720"/>
          </a:xfrm>
          <a:prstGeom prst="curvedConnector2">
            <a:avLst/>
          </a:prstGeom>
          <a:solidFill>
            <a:schemeClr val="accent1"/>
          </a:solidFill>
          <a:ln w="9525" cap="flat" cmpd="sng" algn="ctr">
            <a:solidFill>
              <a:schemeClr val="tx1"/>
            </a:solidFill>
            <a:prstDash val="solid"/>
            <a:round/>
            <a:headEnd type="none" w="med" len="med"/>
            <a:tailEnd type="arrow"/>
          </a:ln>
          <a:effectLst/>
        </p:spPr>
      </p:cxnSp>
      <p:cxnSp>
        <p:nvCxnSpPr>
          <p:cNvPr id="15" name="Gekrümmte Verbindung 14"/>
          <p:cNvCxnSpPr>
            <a:stCxn id="5" idx="6"/>
          </p:cNvCxnSpPr>
          <p:nvPr/>
        </p:nvCxnSpPr>
        <p:spPr bwMode="auto">
          <a:xfrm>
            <a:off x="4813654" y="2842142"/>
            <a:ext cx="2577293" cy="397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21" name="Gekrümmte Verbindung 20"/>
          <p:cNvCxnSpPr>
            <a:stCxn id="6" idx="4"/>
            <a:endCxn id="4" idx="6"/>
          </p:cNvCxnSpPr>
          <p:nvPr/>
        </p:nvCxnSpPr>
        <p:spPr bwMode="auto">
          <a:xfrm rot="5400000">
            <a:off x="6979829" y="3467204"/>
            <a:ext cx="903553" cy="1484073"/>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0" name="Textfeld 29"/>
          <p:cNvSpPr txBox="1"/>
          <p:nvPr/>
        </p:nvSpPr>
        <p:spPr>
          <a:xfrm>
            <a:off x="3656774" y="5216807"/>
            <a:ext cx="2274982" cy="646331"/>
          </a:xfrm>
          <a:prstGeom prst="rect">
            <a:avLst/>
          </a:prstGeom>
          <a:noFill/>
        </p:spPr>
        <p:txBody>
          <a:bodyPr wrap="none" lIns="91440" tIns="45720" rIns="91440" bIns="45720" rtlCol="0" anchor="t">
            <a:spAutoFit/>
          </a:bodyPr>
          <a:lstStyle/>
          <a:p>
            <a:r>
              <a:rPr lang="en-US">
                <a:latin typeface="Arial"/>
                <a:cs typeface="Arial"/>
              </a:rPr>
              <a:t>Social Network Data</a:t>
            </a:r>
          </a:p>
          <a:p>
            <a:r>
              <a:rPr lang="en-US">
                <a:latin typeface="Arial"/>
                <a:cs typeface="Arial"/>
              </a:rPr>
              <a:t>Online Communities</a:t>
            </a:r>
          </a:p>
        </p:txBody>
      </p:sp>
      <p:sp>
        <p:nvSpPr>
          <p:cNvPr id="31" name="Textfeld 30"/>
          <p:cNvSpPr txBox="1"/>
          <p:nvPr/>
        </p:nvSpPr>
        <p:spPr>
          <a:xfrm>
            <a:off x="4974297" y="3291393"/>
            <a:ext cx="2223686" cy="369332"/>
          </a:xfrm>
          <a:prstGeom prst="rect">
            <a:avLst/>
          </a:prstGeom>
          <a:noFill/>
        </p:spPr>
        <p:txBody>
          <a:bodyPr wrap="none" lIns="91440" tIns="45720" rIns="91440" bIns="45720" rtlCol="0" anchor="t">
            <a:spAutoFit/>
          </a:bodyPr>
          <a:lstStyle/>
          <a:p>
            <a:r>
              <a:rPr lang="en-US">
                <a:latin typeface="Arial"/>
                <a:cs typeface="Arial"/>
              </a:rPr>
              <a:t>Information Science</a:t>
            </a:r>
          </a:p>
        </p:txBody>
      </p:sp>
      <p:sp>
        <p:nvSpPr>
          <p:cNvPr id="3" name="TextBox 2"/>
          <p:cNvSpPr txBox="1"/>
          <p:nvPr/>
        </p:nvSpPr>
        <p:spPr>
          <a:xfrm>
            <a:off x="2118898" y="1689232"/>
            <a:ext cx="3441968" cy="369332"/>
          </a:xfrm>
          <a:prstGeom prst="rect">
            <a:avLst/>
          </a:prstGeom>
          <a:noFill/>
        </p:spPr>
        <p:txBody>
          <a:bodyPr wrap="none" lIns="91440" tIns="45720" rIns="91440" bIns="45720" rtlCol="0" anchor="t">
            <a:spAutoFit/>
          </a:bodyPr>
          <a:lstStyle/>
          <a:p>
            <a:r>
              <a:rPr lang="en-US">
                <a:latin typeface="Arial"/>
                <a:cs typeface="Arial"/>
              </a:rPr>
              <a:t>Understand how people behave</a:t>
            </a:r>
          </a:p>
        </p:txBody>
      </p:sp>
      <p:sp>
        <p:nvSpPr>
          <p:cNvPr id="8" name="TextBox 7"/>
          <p:cNvSpPr txBox="1"/>
          <p:nvPr/>
        </p:nvSpPr>
        <p:spPr>
          <a:xfrm>
            <a:off x="2033976" y="2496221"/>
            <a:ext cx="1338828" cy="1200329"/>
          </a:xfrm>
          <a:prstGeom prst="rect">
            <a:avLst/>
          </a:prstGeom>
          <a:noFill/>
        </p:spPr>
        <p:txBody>
          <a:bodyPr wrap="none" lIns="91440" tIns="45720" rIns="91440" bIns="45720" rtlCol="0" anchor="t">
            <a:spAutoFit/>
          </a:bodyPr>
          <a:lstStyle/>
          <a:p>
            <a:r>
              <a:rPr lang="en-US">
                <a:latin typeface="Arial"/>
                <a:cs typeface="Arial"/>
              </a:rPr>
              <a:t>Theories</a:t>
            </a:r>
          </a:p>
          <a:p>
            <a:endParaRPr lang="en-US">
              <a:latin typeface="Arial"/>
              <a:cs typeface="Arial"/>
            </a:endParaRPr>
          </a:p>
          <a:p>
            <a:r>
              <a:rPr lang="en-US">
                <a:latin typeface="Arial"/>
                <a:cs typeface="Arial"/>
              </a:rPr>
              <a:t>e.g. social</a:t>
            </a:r>
          </a:p>
          <a:p>
            <a:r>
              <a:rPr lang="en-US">
                <a:latin typeface="Arial"/>
                <a:cs typeface="Arial"/>
              </a:rPr>
              <a:t>psychology</a:t>
            </a:r>
          </a:p>
        </p:txBody>
      </p:sp>
      <p:cxnSp>
        <p:nvCxnSpPr>
          <p:cNvPr id="12" name="Straight Arrow Connector 11"/>
          <p:cNvCxnSpPr/>
          <p:nvPr/>
        </p:nvCxnSpPr>
        <p:spPr bwMode="auto">
          <a:xfrm>
            <a:off x="1920086" y="2968380"/>
            <a:ext cx="1310127"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extBox 17">
            <a:extLst>
              <a:ext uri="{FF2B5EF4-FFF2-40B4-BE49-F238E27FC236}">
                <a16:creationId xmlns:a16="http://schemas.microsoft.com/office/drawing/2014/main" id="{20BDA931-BE9A-4549-8CEE-8A15BB2BDD47}"/>
              </a:ext>
            </a:extLst>
          </p:cNvPr>
          <p:cNvSpPr txBox="1"/>
          <p:nvPr/>
        </p:nvSpPr>
        <p:spPr>
          <a:xfrm>
            <a:off x="8302724" y="1715343"/>
            <a:ext cx="3677610" cy="461665"/>
          </a:xfrm>
          <a:prstGeom prst="rect">
            <a:avLst/>
          </a:prstGeom>
          <a:noFill/>
        </p:spPr>
        <p:txBody>
          <a:bodyPr wrap="none" lIns="91440" tIns="45720" rIns="91440" bIns="45720" rtlCol="0" anchor="t">
            <a:spAutoFit/>
          </a:bodyPr>
          <a:lstStyle/>
          <a:p>
            <a:r>
              <a:rPr lang="en-US" sz="2400" b="1" dirty="0">
                <a:latin typeface="Arial"/>
                <a:cs typeface="Arial"/>
              </a:rPr>
              <a:t>Recommender Systems</a:t>
            </a:r>
          </a:p>
        </p:txBody>
      </p:sp>
      <p:pic>
        <p:nvPicPr>
          <p:cNvPr id="11" name="Picture 5">
            <a:extLst>
              <a:ext uri="{FF2B5EF4-FFF2-40B4-BE49-F238E27FC236}">
                <a16:creationId xmlns:a16="http://schemas.microsoft.com/office/drawing/2014/main" id="{1C3331FB-B558-4A04-880E-46F1B352FEA4}"/>
              </a:ext>
            </a:extLst>
          </p:cNvPr>
          <p:cNvPicPr>
            <a:picLocks noChangeAspect="1"/>
          </p:cNvPicPr>
          <p:nvPr/>
        </p:nvPicPr>
        <p:blipFill>
          <a:blip r:embed="rId2"/>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4005475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1E4B-FD26-4642-B705-53706AEE0AEC}"/>
              </a:ext>
            </a:extLst>
          </p:cNvPr>
          <p:cNvSpPr>
            <a:spLocks noGrp="1"/>
          </p:cNvSpPr>
          <p:nvPr>
            <p:ph type="title"/>
          </p:nvPr>
        </p:nvSpPr>
        <p:spPr>
          <a:xfrm>
            <a:off x="838200" y="2220819"/>
            <a:ext cx="10515600" cy="1325563"/>
          </a:xfrm>
        </p:spPr>
        <p:txBody>
          <a:bodyPr/>
          <a:lstStyle/>
          <a:p>
            <a:pPr algn="ctr"/>
            <a:r>
              <a:rPr lang="en-NO" dirty="0"/>
              <a:t>.. </a:t>
            </a:r>
            <a:r>
              <a:rPr lang="en-GB" dirty="0"/>
              <a:t>a</a:t>
            </a:r>
            <a:r>
              <a:rPr lang="en-NO" dirty="0"/>
              <a:t>nd in MediaFutures?</a:t>
            </a:r>
          </a:p>
        </p:txBody>
      </p:sp>
      <p:pic>
        <p:nvPicPr>
          <p:cNvPr id="4" name="Picture 5">
            <a:extLst>
              <a:ext uri="{FF2B5EF4-FFF2-40B4-BE49-F238E27FC236}">
                <a16:creationId xmlns:a16="http://schemas.microsoft.com/office/drawing/2014/main" id="{0D2128DE-58D0-43FF-B405-932C424C4024}"/>
              </a:ext>
            </a:extLst>
          </p:cNvPr>
          <p:cNvPicPr>
            <a:picLocks noChangeAspect="1"/>
          </p:cNvPicPr>
          <p:nvPr/>
        </p:nvPicPr>
        <p:blipFill>
          <a:blip r:embed="rId2"/>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3511038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5" descr="Picture of the MediaFutures centre">
            <a:extLst>
              <a:ext uri="{FF2B5EF4-FFF2-40B4-BE49-F238E27FC236}">
                <a16:creationId xmlns:a16="http://schemas.microsoft.com/office/drawing/2014/main" id="{47F9F572-80A2-1A41-9668-34437A294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602" y="163890"/>
            <a:ext cx="8780795" cy="572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C9D29A1A-A08A-2042-B684-1E80B3BE6A3F}"/>
              </a:ext>
            </a:extLst>
          </p:cNvPr>
          <p:cNvPicPr>
            <a:picLocks noChangeAspect="1"/>
          </p:cNvPicPr>
          <p:nvPr/>
        </p:nvPicPr>
        <p:blipFill>
          <a:blip r:embed="rId3"/>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269038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FEC2-8142-5741-91CD-BA366F7635D2}"/>
              </a:ext>
            </a:extLst>
          </p:cNvPr>
          <p:cNvSpPr>
            <a:spLocks noGrp="1"/>
          </p:cNvSpPr>
          <p:nvPr>
            <p:ph type="title"/>
          </p:nvPr>
        </p:nvSpPr>
        <p:spPr>
          <a:xfrm>
            <a:off x="838200" y="2103437"/>
            <a:ext cx="10515600" cy="1325563"/>
          </a:xfrm>
        </p:spPr>
        <p:txBody>
          <a:bodyPr>
            <a:normAutofit fontScale="90000"/>
          </a:bodyPr>
          <a:lstStyle/>
          <a:p>
            <a:pPr algn="ctr"/>
            <a:r>
              <a:rPr lang="en-NO" dirty="0"/>
              <a:t>Recommender Systems!</a:t>
            </a:r>
            <a:br>
              <a:rPr lang="en-NO" dirty="0"/>
            </a:br>
            <a:br>
              <a:rPr lang="en-NO" dirty="0"/>
            </a:br>
            <a:r>
              <a:rPr lang="en-NO" dirty="0"/>
              <a:t>Where do we find them?</a:t>
            </a:r>
          </a:p>
        </p:txBody>
      </p:sp>
      <p:pic>
        <p:nvPicPr>
          <p:cNvPr id="4" name="Picture 5">
            <a:extLst>
              <a:ext uri="{FF2B5EF4-FFF2-40B4-BE49-F238E27FC236}">
                <a16:creationId xmlns:a16="http://schemas.microsoft.com/office/drawing/2014/main" id="{6BCA58CA-6024-4722-8D1B-20BEF4596C56}"/>
              </a:ext>
            </a:extLst>
          </p:cNvPr>
          <p:cNvPicPr>
            <a:picLocks noChangeAspect="1"/>
          </p:cNvPicPr>
          <p:nvPr/>
        </p:nvPicPr>
        <p:blipFill>
          <a:blip r:embed="rId2"/>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2216438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514AC-01BD-403E-9C1C-946A8C1A5D7C}"/>
              </a:ext>
            </a:extLst>
          </p:cNvPr>
          <p:cNvSpPr>
            <a:spLocks noGrp="1"/>
          </p:cNvSpPr>
          <p:nvPr>
            <p:ph type="title"/>
          </p:nvPr>
        </p:nvSpPr>
        <p:spPr/>
        <p:txBody>
          <a:bodyPr/>
          <a:lstStyle/>
          <a:p>
            <a:r>
              <a:rPr lang="en-US">
                <a:latin typeface="Arial"/>
                <a:cs typeface="Arial"/>
              </a:rPr>
              <a:t>Introduction</a:t>
            </a:r>
            <a:endParaRPr lang="en-US"/>
          </a:p>
        </p:txBody>
      </p:sp>
      <p:sp>
        <p:nvSpPr>
          <p:cNvPr id="3" name="Content Placeholder 2">
            <a:extLst>
              <a:ext uri="{FF2B5EF4-FFF2-40B4-BE49-F238E27FC236}">
                <a16:creationId xmlns:a16="http://schemas.microsoft.com/office/drawing/2014/main" id="{174ABE4B-5A6D-45FD-AEA0-22B4A01B6151}"/>
              </a:ext>
            </a:extLst>
          </p:cNvPr>
          <p:cNvSpPr>
            <a:spLocks noGrp="1"/>
          </p:cNvSpPr>
          <p:nvPr>
            <p:ph idx="1"/>
          </p:nvPr>
        </p:nvSpPr>
        <p:spPr/>
        <p:txBody>
          <a:bodyPr vert="horz" lIns="91440" tIns="45720" rIns="91440" bIns="45720" rtlCol="0" anchor="t">
            <a:normAutofit/>
          </a:bodyPr>
          <a:lstStyle/>
          <a:p>
            <a:pPr marL="0" indent="0">
              <a:buNone/>
            </a:pPr>
            <a:r>
              <a:rPr lang="en-US" dirty="0">
                <a:latin typeface="Arial"/>
                <a:cs typeface="Arial"/>
              </a:rPr>
              <a:t>Christoph </a:t>
            </a:r>
            <a:r>
              <a:rPr lang="en-US" dirty="0" err="1">
                <a:latin typeface="Arial"/>
                <a:cs typeface="Arial"/>
              </a:rPr>
              <a:t>Trattner</a:t>
            </a:r>
            <a:r>
              <a:rPr lang="en-US" dirty="0">
                <a:latin typeface="Arial"/>
                <a:cs typeface="Arial"/>
              </a:rPr>
              <a:t> </a:t>
            </a:r>
          </a:p>
          <a:p>
            <a:pPr>
              <a:buFontTx/>
              <a:buChar char="-"/>
            </a:pPr>
            <a:r>
              <a:rPr lang="en-US" dirty="0">
                <a:latin typeface="Arial"/>
                <a:cs typeface="Arial"/>
              </a:rPr>
              <a:t>Full Professor at University of Bergen</a:t>
            </a:r>
          </a:p>
          <a:p>
            <a:pPr>
              <a:buFontTx/>
              <a:buChar char="-"/>
            </a:pPr>
            <a:r>
              <a:rPr lang="en-US" dirty="0">
                <a:latin typeface="Arial"/>
                <a:cs typeface="Arial"/>
              </a:rPr>
              <a:t>Centre Director at </a:t>
            </a:r>
            <a:r>
              <a:rPr lang="en-US" dirty="0" err="1">
                <a:latin typeface="Arial"/>
                <a:cs typeface="Arial"/>
              </a:rPr>
              <a:t>MediaFutures</a:t>
            </a:r>
            <a:r>
              <a:rPr lang="en-US" dirty="0">
                <a:latin typeface="Arial"/>
                <a:cs typeface="Arial"/>
              </a:rPr>
              <a:t> </a:t>
            </a:r>
          </a:p>
          <a:p>
            <a:pPr>
              <a:buFontTx/>
              <a:buChar char="-"/>
            </a:pPr>
            <a:r>
              <a:rPr lang="en-US" dirty="0">
                <a:latin typeface="Arial"/>
                <a:cs typeface="Arial"/>
              </a:rPr>
              <a:t>Originally from Graz, Austria</a:t>
            </a:r>
          </a:p>
          <a:p>
            <a:pPr marL="0" indent="0">
              <a:buNone/>
            </a:pPr>
            <a:endParaRPr lang="en-US" dirty="0">
              <a:latin typeface="Arial"/>
              <a:cs typeface="Arial"/>
            </a:endParaRPr>
          </a:p>
          <a:p>
            <a:endParaRPr lang="en-US" dirty="0"/>
          </a:p>
        </p:txBody>
      </p:sp>
      <p:pic>
        <p:nvPicPr>
          <p:cNvPr id="4" name="Picture 3">
            <a:extLst>
              <a:ext uri="{FF2B5EF4-FFF2-40B4-BE49-F238E27FC236}">
                <a16:creationId xmlns:a16="http://schemas.microsoft.com/office/drawing/2014/main" id="{EA1239AA-269D-4E24-A53B-94CC9C0F923E}"/>
              </a:ext>
            </a:extLst>
          </p:cNvPr>
          <p:cNvPicPr>
            <a:picLocks noChangeAspect="1"/>
          </p:cNvPicPr>
          <p:nvPr/>
        </p:nvPicPr>
        <p:blipFill>
          <a:blip r:embed="rId2"/>
          <a:stretch>
            <a:fillRect/>
          </a:stretch>
        </p:blipFill>
        <p:spPr>
          <a:xfrm>
            <a:off x="838200" y="3792730"/>
            <a:ext cx="2585619" cy="1317513"/>
          </a:xfrm>
          <a:prstGeom prst="rect">
            <a:avLst/>
          </a:prstGeom>
        </p:spPr>
      </p:pic>
      <p:pic>
        <p:nvPicPr>
          <p:cNvPr id="12" name="Graphic 11" descr="Take Off outline">
            <a:extLst>
              <a:ext uri="{FF2B5EF4-FFF2-40B4-BE49-F238E27FC236}">
                <a16:creationId xmlns:a16="http://schemas.microsoft.com/office/drawing/2014/main" id="{6BCDF68D-8551-45AD-8C20-7C3D7143EE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0703" y="4341772"/>
            <a:ext cx="966232" cy="966232"/>
          </a:xfrm>
          <a:prstGeom prst="rect">
            <a:avLst/>
          </a:prstGeom>
        </p:spPr>
      </p:pic>
      <p:pic>
        <p:nvPicPr>
          <p:cNvPr id="14" name="Picture 13" descr="Map&#10;&#10;Description automatically generated">
            <a:extLst>
              <a:ext uri="{FF2B5EF4-FFF2-40B4-BE49-F238E27FC236}">
                <a16:creationId xmlns:a16="http://schemas.microsoft.com/office/drawing/2014/main" id="{49EF9CDB-52EA-4F8A-810B-366934AF4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0264" y="1431376"/>
            <a:ext cx="3393536" cy="3665019"/>
          </a:xfrm>
          <a:prstGeom prst="rect">
            <a:avLst/>
          </a:prstGeom>
        </p:spPr>
      </p:pic>
      <p:pic>
        <p:nvPicPr>
          <p:cNvPr id="16" name="Graphic 15" descr="Landing outline">
            <a:extLst>
              <a:ext uri="{FF2B5EF4-FFF2-40B4-BE49-F238E27FC236}">
                <a16:creationId xmlns:a16="http://schemas.microsoft.com/office/drawing/2014/main" id="{EA42CDEB-B6A5-4CCD-95AC-C5FEF5AA5F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03064" y="3263885"/>
            <a:ext cx="914400" cy="914400"/>
          </a:xfrm>
          <a:prstGeom prst="rect">
            <a:avLst/>
          </a:prstGeom>
        </p:spPr>
      </p:pic>
      <p:pic>
        <p:nvPicPr>
          <p:cNvPr id="5" name="Picture 5">
            <a:extLst>
              <a:ext uri="{FF2B5EF4-FFF2-40B4-BE49-F238E27FC236}">
                <a16:creationId xmlns:a16="http://schemas.microsoft.com/office/drawing/2014/main" id="{E180C647-1091-45DE-A81B-5EE2899346E6}"/>
              </a:ext>
            </a:extLst>
          </p:cNvPr>
          <p:cNvPicPr>
            <a:picLocks noChangeAspect="1"/>
          </p:cNvPicPr>
          <p:nvPr/>
        </p:nvPicPr>
        <p:blipFill>
          <a:blip r:embed="rId8"/>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4118550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27C6-2A43-E843-BA8A-E33A8AB32FF2}"/>
              </a:ext>
            </a:extLst>
          </p:cNvPr>
          <p:cNvSpPr>
            <a:spLocks noGrp="1"/>
          </p:cNvSpPr>
          <p:nvPr>
            <p:ph type="title"/>
          </p:nvPr>
        </p:nvSpPr>
        <p:spPr/>
        <p:txBody>
          <a:bodyPr/>
          <a:lstStyle/>
          <a:p>
            <a:r>
              <a:rPr lang="en-NO" dirty="0"/>
              <a:t>Facebook: Friend Recommender </a:t>
            </a:r>
          </a:p>
        </p:txBody>
      </p:sp>
      <p:pic>
        <p:nvPicPr>
          <p:cNvPr id="1026" name="Picture 2">
            <a:extLst>
              <a:ext uri="{FF2B5EF4-FFF2-40B4-BE49-F238E27FC236}">
                <a16:creationId xmlns:a16="http://schemas.microsoft.com/office/drawing/2014/main" id="{C8E1E49F-E904-9747-AB61-3C34F4F73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917" y="1521386"/>
            <a:ext cx="9398000" cy="4102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3FF6B9-58C6-E24C-AB4C-4EF0499910EB}"/>
              </a:ext>
            </a:extLst>
          </p:cNvPr>
          <p:cNvSpPr txBox="1"/>
          <p:nvPr/>
        </p:nvSpPr>
        <p:spPr>
          <a:xfrm>
            <a:off x="2560944" y="5587628"/>
            <a:ext cx="8792856" cy="369332"/>
          </a:xfrm>
          <a:prstGeom prst="rect">
            <a:avLst/>
          </a:prstGeom>
          <a:noFill/>
        </p:spPr>
        <p:txBody>
          <a:bodyPr wrap="none" rtlCol="0">
            <a:spAutoFit/>
          </a:bodyPr>
          <a:lstStyle/>
          <a:p>
            <a:r>
              <a:rPr lang="en-NO" dirty="0"/>
              <a:t>Source: </a:t>
            </a:r>
            <a:r>
              <a:rPr lang="en-GB" dirty="0">
                <a:hlinkClick r:id="rId3"/>
              </a:rPr>
              <a:t>https://techli.com/facebook-rolls-out-in-your-face-friend-recommendations/18468/</a:t>
            </a:r>
            <a:r>
              <a:rPr lang="en-GB" dirty="0"/>
              <a:t> </a:t>
            </a:r>
            <a:endParaRPr lang="en-NO" dirty="0"/>
          </a:p>
        </p:txBody>
      </p:sp>
    </p:spTree>
    <p:extLst>
      <p:ext uri="{BB962C8B-B14F-4D97-AF65-F5344CB8AC3E}">
        <p14:creationId xmlns:p14="http://schemas.microsoft.com/office/powerpoint/2010/main" val="1289227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83410"/>
            <a:ext cx="9144000" cy="5139485"/>
          </a:xfrm>
          <a:prstGeom prst="rect">
            <a:avLst/>
          </a:prstGeom>
        </p:spPr>
      </p:pic>
      <p:sp>
        <p:nvSpPr>
          <p:cNvPr id="4" name="Rectangle 3"/>
          <p:cNvSpPr/>
          <p:nvPr/>
        </p:nvSpPr>
        <p:spPr>
          <a:xfrm>
            <a:off x="1724722" y="3434577"/>
            <a:ext cx="8809463" cy="147196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9EFB0AE-3199-4C47-B748-DE11F6AB07C2}"/>
              </a:ext>
            </a:extLst>
          </p:cNvPr>
          <p:cNvSpPr>
            <a:spLocks noGrp="1"/>
          </p:cNvSpPr>
          <p:nvPr>
            <p:ph type="title"/>
          </p:nvPr>
        </p:nvSpPr>
        <p:spPr>
          <a:xfrm>
            <a:off x="838200" y="0"/>
            <a:ext cx="10515600" cy="1325563"/>
          </a:xfrm>
        </p:spPr>
        <p:txBody>
          <a:bodyPr/>
          <a:lstStyle/>
          <a:p>
            <a:r>
              <a:rPr lang="en-NO" dirty="0"/>
              <a:t>Netflix: Movie Recommender System</a:t>
            </a:r>
          </a:p>
        </p:txBody>
      </p:sp>
      <p:pic>
        <p:nvPicPr>
          <p:cNvPr id="2" name="Picture 5">
            <a:extLst>
              <a:ext uri="{FF2B5EF4-FFF2-40B4-BE49-F238E27FC236}">
                <a16:creationId xmlns:a16="http://schemas.microsoft.com/office/drawing/2014/main" id="{505AECAD-22F0-4C87-81D2-6F939F28BEAA}"/>
              </a:ext>
            </a:extLst>
          </p:cNvPr>
          <p:cNvPicPr>
            <a:picLocks noChangeAspect="1"/>
          </p:cNvPicPr>
          <p:nvPr/>
        </p:nvPicPr>
        <p:blipFill>
          <a:blip r:embed="rId3"/>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654728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819" y="1116969"/>
            <a:ext cx="5946770" cy="4624061"/>
          </a:xfrm>
          <a:prstGeom prst="rect">
            <a:avLst/>
          </a:prstGeom>
        </p:spPr>
      </p:pic>
      <p:sp>
        <p:nvSpPr>
          <p:cNvPr id="5" name="Rectangle 4"/>
          <p:cNvSpPr/>
          <p:nvPr/>
        </p:nvSpPr>
        <p:spPr>
          <a:xfrm>
            <a:off x="2213080" y="3778625"/>
            <a:ext cx="7185101" cy="196240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F534FC1-668C-FE4E-A290-B7B405BD2290}"/>
              </a:ext>
            </a:extLst>
          </p:cNvPr>
          <p:cNvSpPr>
            <a:spLocks noGrp="1"/>
          </p:cNvSpPr>
          <p:nvPr>
            <p:ph type="title"/>
          </p:nvPr>
        </p:nvSpPr>
        <p:spPr>
          <a:xfrm>
            <a:off x="838200" y="0"/>
            <a:ext cx="10515600" cy="1325563"/>
          </a:xfrm>
        </p:spPr>
        <p:txBody>
          <a:bodyPr/>
          <a:lstStyle/>
          <a:p>
            <a:r>
              <a:rPr lang="en-NO" dirty="0"/>
              <a:t>Amazon: Book Recommender</a:t>
            </a:r>
          </a:p>
        </p:txBody>
      </p:sp>
      <p:pic>
        <p:nvPicPr>
          <p:cNvPr id="2" name="Picture 5">
            <a:extLst>
              <a:ext uri="{FF2B5EF4-FFF2-40B4-BE49-F238E27FC236}">
                <a16:creationId xmlns:a16="http://schemas.microsoft.com/office/drawing/2014/main" id="{2FFF4D8E-5D04-4553-99BE-160909AFAD25}"/>
              </a:ext>
            </a:extLst>
          </p:cNvPr>
          <p:cNvPicPr>
            <a:picLocks noChangeAspect="1"/>
          </p:cNvPicPr>
          <p:nvPr/>
        </p:nvPicPr>
        <p:blipFill>
          <a:blip r:embed="rId4"/>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4144506483"/>
      </p:ext>
    </p:extLst>
  </p:cSld>
  <p:clrMapOvr>
    <a:masterClrMapping/>
  </p:clrMapOvr>
  <mc:AlternateContent xmlns:mc="http://schemas.openxmlformats.org/markup-compatibility/2006" xmlns:p14="http://schemas.microsoft.com/office/powerpoint/2010/main">
    <mc:Choice Requires="p14">
      <p:transition spd="slow" p14:dur="2000" advTm="84000"/>
    </mc:Choice>
    <mc:Fallback xmlns="">
      <p:transition spd="slow" advTm="84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3281" y="1440763"/>
            <a:ext cx="4862678" cy="134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791" y="3095854"/>
            <a:ext cx="3966981" cy="2644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1415537" y="1768685"/>
            <a:ext cx="3256156" cy="884046"/>
          </a:xfrm>
          <a:prstGeom prst="rect">
            <a:avLst/>
          </a:prstGeom>
        </p:spPr>
      </p:pic>
      <p:sp>
        <p:nvSpPr>
          <p:cNvPr id="7" name="Title 1">
            <a:extLst>
              <a:ext uri="{FF2B5EF4-FFF2-40B4-BE49-F238E27FC236}">
                <a16:creationId xmlns:a16="http://schemas.microsoft.com/office/drawing/2014/main" id="{97B0F1B7-0C97-2C4C-A6E7-E81E0A03B28E}"/>
              </a:ext>
            </a:extLst>
          </p:cNvPr>
          <p:cNvSpPr>
            <a:spLocks noGrp="1"/>
          </p:cNvSpPr>
          <p:nvPr>
            <p:ph type="title"/>
          </p:nvPr>
        </p:nvSpPr>
        <p:spPr>
          <a:xfrm>
            <a:off x="838200" y="0"/>
            <a:ext cx="10515600" cy="1325563"/>
          </a:xfrm>
        </p:spPr>
        <p:txBody>
          <a:bodyPr/>
          <a:lstStyle/>
          <a:p>
            <a:r>
              <a:rPr lang="en-NO" dirty="0"/>
              <a:t>LinkedIn: Job &amp; Group Recommender</a:t>
            </a:r>
          </a:p>
        </p:txBody>
      </p:sp>
      <p:pic>
        <p:nvPicPr>
          <p:cNvPr id="2" name="Picture 5">
            <a:extLst>
              <a:ext uri="{FF2B5EF4-FFF2-40B4-BE49-F238E27FC236}">
                <a16:creationId xmlns:a16="http://schemas.microsoft.com/office/drawing/2014/main" id="{DE0416F3-CFB8-493F-91C2-978E1FFA98D6}"/>
              </a:ext>
            </a:extLst>
          </p:cNvPr>
          <p:cNvPicPr>
            <a:picLocks noChangeAspect="1"/>
          </p:cNvPicPr>
          <p:nvPr/>
        </p:nvPicPr>
        <p:blipFill>
          <a:blip r:embed="rId5"/>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2686517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4E1B-250E-CB43-9C0F-CC5BD07701AB}"/>
              </a:ext>
            </a:extLst>
          </p:cNvPr>
          <p:cNvSpPr>
            <a:spLocks noGrp="1"/>
          </p:cNvSpPr>
          <p:nvPr>
            <p:ph type="title"/>
          </p:nvPr>
        </p:nvSpPr>
        <p:spPr>
          <a:xfrm>
            <a:off x="838200" y="213542"/>
            <a:ext cx="10515600" cy="1325563"/>
          </a:xfrm>
        </p:spPr>
        <p:txBody>
          <a:bodyPr/>
          <a:lstStyle/>
          <a:p>
            <a:r>
              <a:rPr lang="en-NO" dirty="0"/>
              <a:t>Youtube: Video Recommender</a:t>
            </a:r>
          </a:p>
        </p:txBody>
      </p:sp>
      <p:pic>
        <p:nvPicPr>
          <p:cNvPr id="4" name="Content Placeholder 3" descr="Graphical user interface, website&#10;&#10;Description automatically generated">
            <a:extLst>
              <a:ext uri="{FF2B5EF4-FFF2-40B4-BE49-F238E27FC236}">
                <a16:creationId xmlns:a16="http://schemas.microsoft.com/office/drawing/2014/main" id="{E5C8A846-2067-C442-9C48-8861652281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6704" y="1411941"/>
            <a:ext cx="8364120" cy="4415676"/>
          </a:xfrm>
          <a:prstGeom prst="rect">
            <a:avLst/>
          </a:prstGeom>
        </p:spPr>
      </p:pic>
      <p:pic>
        <p:nvPicPr>
          <p:cNvPr id="3" name="Picture 5">
            <a:extLst>
              <a:ext uri="{FF2B5EF4-FFF2-40B4-BE49-F238E27FC236}">
                <a16:creationId xmlns:a16="http://schemas.microsoft.com/office/drawing/2014/main" id="{36ADF787-99C9-4989-B994-BE84A579775E}"/>
              </a:ext>
            </a:extLst>
          </p:cNvPr>
          <p:cNvPicPr>
            <a:picLocks noChangeAspect="1"/>
          </p:cNvPicPr>
          <p:nvPr/>
        </p:nvPicPr>
        <p:blipFill>
          <a:blip r:embed="rId3"/>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1960297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59F3C-959F-294F-AAD9-098424B78156}"/>
              </a:ext>
            </a:extLst>
          </p:cNvPr>
          <p:cNvSpPr>
            <a:spLocks noGrp="1"/>
          </p:cNvSpPr>
          <p:nvPr>
            <p:ph type="title"/>
          </p:nvPr>
        </p:nvSpPr>
        <p:spPr/>
        <p:txBody>
          <a:bodyPr/>
          <a:lstStyle/>
          <a:p>
            <a:r>
              <a:rPr lang="en-NO" dirty="0"/>
              <a:t>Google: Search Recommender</a:t>
            </a:r>
          </a:p>
        </p:txBody>
      </p:sp>
      <p:pic>
        <p:nvPicPr>
          <p:cNvPr id="5" name="Content Placeholder 4" descr="Graphical user interface, text, application&#10;&#10;Description automatically generated">
            <a:extLst>
              <a:ext uri="{FF2B5EF4-FFF2-40B4-BE49-F238E27FC236}">
                <a16:creationId xmlns:a16="http://schemas.microsoft.com/office/drawing/2014/main" id="{44B3924E-E319-C742-837C-2E17DFD54B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834" y="1825625"/>
            <a:ext cx="8568331" cy="3933825"/>
          </a:xfrm>
        </p:spPr>
      </p:pic>
      <p:pic>
        <p:nvPicPr>
          <p:cNvPr id="3" name="Picture 5">
            <a:extLst>
              <a:ext uri="{FF2B5EF4-FFF2-40B4-BE49-F238E27FC236}">
                <a16:creationId xmlns:a16="http://schemas.microsoft.com/office/drawing/2014/main" id="{19DD3803-AF9C-4377-B86A-DB9FEE48EABD}"/>
              </a:ext>
            </a:extLst>
          </p:cNvPr>
          <p:cNvPicPr>
            <a:picLocks noChangeAspect="1"/>
          </p:cNvPicPr>
          <p:nvPr/>
        </p:nvPicPr>
        <p:blipFill>
          <a:blip r:embed="rId3"/>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3686721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4964-B37F-5243-9254-CDE4EDA8C88B}"/>
              </a:ext>
            </a:extLst>
          </p:cNvPr>
          <p:cNvSpPr>
            <a:spLocks noGrp="1"/>
          </p:cNvSpPr>
          <p:nvPr>
            <p:ph type="title"/>
          </p:nvPr>
        </p:nvSpPr>
        <p:spPr>
          <a:xfrm>
            <a:off x="838199" y="2103437"/>
            <a:ext cx="10515600" cy="1325563"/>
          </a:xfrm>
        </p:spPr>
        <p:txBody>
          <a:bodyPr>
            <a:normAutofit/>
          </a:bodyPr>
          <a:lstStyle/>
          <a:p>
            <a:pPr algn="ctr"/>
            <a:r>
              <a:rPr lang="en-NO" dirty="0"/>
              <a:t>Recommending ”healthier” news alternatives</a:t>
            </a:r>
          </a:p>
        </p:txBody>
      </p:sp>
      <p:pic>
        <p:nvPicPr>
          <p:cNvPr id="4" name="Picture 5">
            <a:extLst>
              <a:ext uri="{FF2B5EF4-FFF2-40B4-BE49-F238E27FC236}">
                <a16:creationId xmlns:a16="http://schemas.microsoft.com/office/drawing/2014/main" id="{842C4D89-51AD-4C6B-A623-152A990941B2}"/>
              </a:ext>
            </a:extLst>
          </p:cNvPr>
          <p:cNvPicPr>
            <a:picLocks noChangeAspect="1"/>
          </p:cNvPicPr>
          <p:nvPr/>
        </p:nvPicPr>
        <p:blipFill>
          <a:blip r:embed="rId2"/>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1801020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Bildschirmfoto 2016-05-20 um 10.46.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022" y="672757"/>
            <a:ext cx="6431906" cy="5361031"/>
          </a:xfrm>
          <a:prstGeom prst="rect">
            <a:avLst/>
          </a:prstGeom>
        </p:spPr>
      </p:pic>
      <p:cxnSp>
        <p:nvCxnSpPr>
          <p:cNvPr id="5" name="Straight Arrow Connector 4"/>
          <p:cNvCxnSpPr/>
          <p:nvPr/>
        </p:nvCxnSpPr>
        <p:spPr bwMode="auto">
          <a:xfrm flipV="1">
            <a:off x="2561231" y="1856097"/>
            <a:ext cx="982639" cy="23201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extBox 7"/>
          <p:cNvSpPr txBox="1"/>
          <p:nvPr/>
        </p:nvSpPr>
        <p:spPr>
          <a:xfrm>
            <a:off x="1660478" y="2033517"/>
            <a:ext cx="1036502" cy="646331"/>
          </a:xfrm>
          <a:prstGeom prst="rect">
            <a:avLst/>
          </a:prstGeom>
          <a:noFill/>
        </p:spPr>
        <p:txBody>
          <a:bodyPr wrap="none" rtlCol="0">
            <a:spAutoFit/>
          </a:bodyPr>
          <a:lstStyle/>
          <a:p>
            <a:r>
              <a:rPr lang="en-US"/>
              <a:t>User </a:t>
            </a:r>
          </a:p>
          <a:p>
            <a:r>
              <a:rPr lang="en-US"/>
              <a:t>feedback</a:t>
            </a:r>
          </a:p>
        </p:txBody>
      </p:sp>
      <p:sp>
        <p:nvSpPr>
          <p:cNvPr id="9" name="TextBox 8"/>
          <p:cNvSpPr txBox="1"/>
          <p:nvPr/>
        </p:nvSpPr>
        <p:spPr>
          <a:xfrm>
            <a:off x="1660479" y="1207322"/>
            <a:ext cx="612155" cy="369332"/>
          </a:xfrm>
          <a:prstGeom prst="rect">
            <a:avLst/>
          </a:prstGeom>
          <a:noFill/>
        </p:spPr>
        <p:txBody>
          <a:bodyPr wrap="none" rtlCol="0">
            <a:spAutoFit/>
          </a:bodyPr>
          <a:lstStyle/>
          <a:p>
            <a:r>
              <a:rPr lang="en-US"/>
              <a:t>Title</a:t>
            </a:r>
          </a:p>
        </p:txBody>
      </p:sp>
      <p:cxnSp>
        <p:nvCxnSpPr>
          <p:cNvPr id="10" name="Straight Arrow Connector 9"/>
          <p:cNvCxnSpPr>
            <a:stCxn id="9" idx="3"/>
          </p:cNvCxnSpPr>
          <p:nvPr/>
        </p:nvCxnSpPr>
        <p:spPr bwMode="auto">
          <a:xfrm>
            <a:off x="2272634" y="1391988"/>
            <a:ext cx="939107" cy="1786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 name="TextBox 12"/>
          <p:cNvSpPr txBox="1"/>
          <p:nvPr/>
        </p:nvSpPr>
        <p:spPr>
          <a:xfrm>
            <a:off x="1484421" y="4301320"/>
            <a:ext cx="1242328" cy="369332"/>
          </a:xfrm>
          <a:prstGeom prst="rect">
            <a:avLst/>
          </a:prstGeom>
          <a:noFill/>
        </p:spPr>
        <p:txBody>
          <a:bodyPr wrap="none" rtlCol="0">
            <a:spAutoFit/>
          </a:bodyPr>
          <a:lstStyle/>
          <a:p>
            <a:r>
              <a:rPr lang="en-US"/>
              <a:t>Ingredients</a:t>
            </a:r>
          </a:p>
        </p:txBody>
      </p:sp>
      <p:cxnSp>
        <p:nvCxnSpPr>
          <p:cNvPr id="14" name="Straight Arrow Connector 13"/>
          <p:cNvCxnSpPr/>
          <p:nvPr/>
        </p:nvCxnSpPr>
        <p:spPr bwMode="auto">
          <a:xfrm>
            <a:off x="2272634" y="4670653"/>
            <a:ext cx="633029" cy="20871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p:cNvSpPr txBox="1"/>
          <p:nvPr/>
        </p:nvSpPr>
        <p:spPr>
          <a:xfrm>
            <a:off x="9558721" y="837990"/>
            <a:ext cx="759823" cy="369332"/>
          </a:xfrm>
          <a:prstGeom prst="rect">
            <a:avLst/>
          </a:prstGeom>
          <a:noFill/>
        </p:spPr>
        <p:txBody>
          <a:bodyPr wrap="none" rtlCol="0">
            <a:spAutoFit/>
          </a:bodyPr>
          <a:lstStyle/>
          <a:p>
            <a:r>
              <a:rPr lang="en-US"/>
              <a:t>Image</a:t>
            </a:r>
          </a:p>
        </p:txBody>
      </p:sp>
      <p:cxnSp>
        <p:nvCxnSpPr>
          <p:cNvPr id="17" name="Straight Arrow Connector 16"/>
          <p:cNvCxnSpPr>
            <a:stCxn id="16" idx="2"/>
          </p:cNvCxnSpPr>
          <p:nvPr/>
        </p:nvCxnSpPr>
        <p:spPr bwMode="auto">
          <a:xfrm flipH="1">
            <a:off x="9112156" y="1207323"/>
            <a:ext cx="826476" cy="8807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0" name="TextBox 19"/>
          <p:cNvSpPr txBox="1"/>
          <p:nvPr/>
        </p:nvSpPr>
        <p:spPr>
          <a:xfrm>
            <a:off x="9341996" y="4310081"/>
            <a:ext cx="1043876" cy="369332"/>
          </a:xfrm>
          <a:prstGeom prst="rect">
            <a:avLst/>
          </a:prstGeom>
          <a:noFill/>
        </p:spPr>
        <p:txBody>
          <a:bodyPr wrap="none" rtlCol="0">
            <a:spAutoFit/>
          </a:bodyPr>
          <a:lstStyle/>
          <a:p>
            <a:r>
              <a:rPr lang="en-US"/>
              <a:t>Nutrition</a:t>
            </a:r>
          </a:p>
        </p:txBody>
      </p:sp>
      <p:cxnSp>
        <p:nvCxnSpPr>
          <p:cNvPr id="21" name="Straight Arrow Connector 20"/>
          <p:cNvCxnSpPr>
            <a:stCxn id="20" idx="2"/>
          </p:cNvCxnSpPr>
          <p:nvPr/>
        </p:nvCxnSpPr>
        <p:spPr bwMode="auto">
          <a:xfrm flipH="1">
            <a:off x="9112156" y="4679413"/>
            <a:ext cx="751779" cy="3156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itle 1">
            <a:extLst>
              <a:ext uri="{FF2B5EF4-FFF2-40B4-BE49-F238E27FC236}">
                <a16:creationId xmlns:a16="http://schemas.microsoft.com/office/drawing/2014/main" id="{1A309BE3-2B25-8944-8342-9AD591CBBBE2}"/>
              </a:ext>
            </a:extLst>
          </p:cNvPr>
          <p:cNvSpPr>
            <a:spLocks noGrp="1"/>
          </p:cNvSpPr>
          <p:nvPr>
            <p:ph type="title"/>
          </p:nvPr>
        </p:nvSpPr>
        <p:spPr>
          <a:xfrm>
            <a:off x="138953" y="-102782"/>
            <a:ext cx="10515600" cy="1325563"/>
          </a:xfrm>
        </p:spPr>
        <p:txBody>
          <a:bodyPr/>
          <a:lstStyle/>
          <a:p>
            <a:r>
              <a:rPr lang="en-NO"/>
              <a:t>Choosing food online!</a:t>
            </a:r>
          </a:p>
        </p:txBody>
      </p:sp>
      <p:pic>
        <p:nvPicPr>
          <p:cNvPr id="2" name="Picture 5">
            <a:extLst>
              <a:ext uri="{FF2B5EF4-FFF2-40B4-BE49-F238E27FC236}">
                <a16:creationId xmlns:a16="http://schemas.microsoft.com/office/drawing/2014/main" id="{851DE18C-F7DB-4A9D-8631-9BE20E7E77EE}"/>
              </a:ext>
            </a:extLst>
          </p:cNvPr>
          <p:cNvPicPr>
            <a:picLocks noChangeAspect="1"/>
          </p:cNvPicPr>
          <p:nvPr/>
        </p:nvPicPr>
        <p:blipFill>
          <a:blip r:embed="rId3"/>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566953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528" y="1957369"/>
            <a:ext cx="4844941" cy="2943262"/>
          </a:xfrm>
          <a:prstGeom prst="rect">
            <a:avLst/>
          </a:prstGeom>
        </p:spPr>
      </p:pic>
      <p:sp>
        <p:nvSpPr>
          <p:cNvPr id="4" name="Title 1">
            <a:extLst>
              <a:ext uri="{FF2B5EF4-FFF2-40B4-BE49-F238E27FC236}">
                <a16:creationId xmlns:a16="http://schemas.microsoft.com/office/drawing/2014/main" id="{E39EA02C-10BB-8240-8915-90757F12D99D}"/>
              </a:ext>
            </a:extLst>
          </p:cNvPr>
          <p:cNvSpPr>
            <a:spLocks noGrp="1"/>
          </p:cNvSpPr>
          <p:nvPr>
            <p:ph type="title"/>
          </p:nvPr>
        </p:nvSpPr>
        <p:spPr>
          <a:xfrm>
            <a:off x="838200" y="365125"/>
            <a:ext cx="10515600" cy="1325563"/>
          </a:xfrm>
        </p:spPr>
        <p:txBody>
          <a:bodyPr/>
          <a:lstStyle/>
          <a:p>
            <a:r>
              <a:rPr lang="en-NO"/>
              <a:t>Which of the two foods would you choose?</a:t>
            </a:r>
          </a:p>
        </p:txBody>
      </p:sp>
      <p:pic>
        <p:nvPicPr>
          <p:cNvPr id="5" name="Picture 5">
            <a:extLst>
              <a:ext uri="{FF2B5EF4-FFF2-40B4-BE49-F238E27FC236}">
                <a16:creationId xmlns:a16="http://schemas.microsoft.com/office/drawing/2014/main" id="{ACFD7FA4-2711-534F-86A5-1643081D6FF1}"/>
              </a:ext>
            </a:extLst>
          </p:cNvPr>
          <p:cNvPicPr>
            <a:picLocks noChangeAspect="1"/>
          </p:cNvPicPr>
          <p:nvPr/>
        </p:nvPicPr>
        <p:blipFill>
          <a:blip r:embed="rId3"/>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2708479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F0A69-5904-6947-B5F6-E430848C6816}"/>
              </a:ext>
            </a:extLst>
          </p:cNvPr>
          <p:cNvSpPr>
            <a:spLocks noGrp="1"/>
          </p:cNvSpPr>
          <p:nvPr>
            <p:ph type="title"/>
          </p:nvPr>
        </p:nvSpPr>
        <p:spPr/>
        <p:txBody>
          <a:bodyPr/>
          <a:lstStyle/>
          <a:p>
            <a:r>
              <a:rPr lang="en-US"/>
              <a:t>User Study Design</a:t>
            </a:r>
          </a:p>
        </p:txBody>
      </p:sp>
      <p:pic>
        <p:nvPicPr>
          <p:cNvPr id="5" name="Graphic 4" descr="Users">
            <a:extLst>
              <a:ext uri="{FF2B5EF4-FFF2-40B4-BE49-F238E27FC236}">
                <a16:creationId xmlns:a16="http://schemas.microsoft.com/office/drawing/2014/main" id="{116E3AB8-F28A-344B-84A7-F0CC417BD2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2417" y="2971800"/>
            <a:ext cx="914400" cy="914400"/>
          </a:xfrm>
          <a:prstGeom prst="rect">
            <a:avLst/>
          </a:prstGeom>
        </p:spPr>
      </p:pic>
      <p:sp>
        <p:nvSpPr>
          <p:cNvPr id="6" name="Rectangle 5">
            <a:extLst>
              <a:ext uri="{FF2B5EF4-FFF2-40B4-BE49-F238E27FC236}">
                <a16:creationId xmlns:a16="http://schemas.microsoft.com/office/drawing/2014/main" id="{21822044-DF08-944D-AC47-ECA40A0C74F8}"/>
              </a:ext>
            </a:extLst>
          </p:cNvPr>
          <p:cNvSpPr/>
          <p:nvPr/>
        </p:nvSpPr>
        <p:spPr bwMode="auto">
          <a:xfrm>
            <a:off x="3064565" y="2978150"/>
            <a:ext cx="914400" cy="914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err="1">
                <a:latin typeface="Arial" charset="0"/>
              </a:rPr>
              <a:t>Mturk</a:t>
            </a:r>
            <a:endParaRPr lang="en-US">
              <a:latin typeface="Arial" charset="0"/>
            </a:endParaRPr>
          </a:p>
        </p:txBody>
      </p:sp>
      <p:cxnSp>
        <p:nvCxnSpPr>
          <p:cNvPr id="8" name="Straight Arrow Connector 7">
            <a:extLst>
              <a:ext uri="{FF2B5EF4-FFF2-40B4-BE49-F238E27FC236}">
                <a16:creationId xmlns:a16="http://schemas.microsoft.com/office/drawing/2014/main" id="{6038F9FF-A8E6-B74F-BE7D-FB90E1BBD343}"/>
              </a:ext>
            </a:extLst>
          </p:cNvPr>
          <p:cNvCxnSpPr>
            <a:cxnSpLocks/>
            <a:stCxn id="5" idx="3"/>
          </p:cNvCxnSpPr>
          <p:nvPr/>
        </p:nvCxnSpPr>
        <p:spPr bwMode="auto">
          <a:xfrm>
            <a:off x="2696818" y="3429000"/>
            <a:ext cx="32467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Rectangle 8">
            <a:extLst>
              <a:ext uri="{FF2B5EF4-FFF2-40B4-BE49-F238E27FC236}">
                <a16:creationId xmlns:a16="http://schemas.microsoft.com/office/drawing/2014/main" id="{4A4A6FE6-E634-CF46-B1B4-10D0B96D8F91}"/>
              </a:ext>
            </a:extLst>
          </p:cNvPr>
          <p:cNvSpPr/>
          <p:nvPr/>
        </p:nvSpPr>
        <p:spPr bwMode="auto">
          <a:xfrm>
            <a:off x="4827106" y="2981325"/>
            <a:ext cx="914400" cy="914400"/>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atin typeface="Arial" charset="0"/>
              </a:rPr>
              <a:t>Study</a:t>
            </a:r>
          </a:p>
          <a:p>
            <a:pPr algn="ctr" fontAlgn="base">
              <a:spcBef>
                <a:spcPct val="0"/>
              </a:spcBef>
              <a:spcAft>
                <a:spcPct val="0"/>
              </a:spcAft>
            </a:pPr>
            <a:r>
              <a:rPr lang="en-US"/>
              <a:t>Page</a:t>
            </a:r>
            <a:endParaRPr lang="en-US">
              <a:latin typeface="Arial" charset="0"/>
            </a:endParaRPr>
          </a:p>
        </p:txBody>
      </p:sp>
      <p:sp>
        <p:nvSpPr>
          <p:cNvPr id="13" name="Rectangle 12">
            <a:extLst>
              <a:ext uri="{FF2B5EF4-FFF2-40B4-BE49-F238E27FC236}">
                <a16:creationId xmlns:a16="http://schemas.microsoft.com/office/drawing/2014/main" id="{47D7AF62-212E-D442-AA0F-833F547E14B2}"/>
              </a:ext>
            </a:extLst>
          </p:cNvPr>
          <p:cNvSpPr/>
          <p:nvPr/>
        </p:nvSpPr>
        <p:spPr bwMode="auto">
          <a:xfrm>
            <a:off x="5996610" y="3263280"/>
            <a:ext cx="327991" cy="31791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en-US">
              <a:latin typeface="Arial" charset="0"/>
            </a:endParaRPr>
          </a:p>
        </p:txBody>
      </p:sp>
      <p:sp>
        <p:nvSpPr>
          <p:cNvPr id="14" name="Rectangle 13">
            <a:extLst>
              <a:ext uri="{FF2B5EF4-FFF2-40B4-BE49-F238E27FC236}">
                <a16:creationId xmlns:a16="http://schemas.microsoft.com/office/drawing/2014/main" id="{22C6068F-E996-7141-A629-37CBAEF26E8A}"/>
              </a:ext>
            </a:extLst>
          </p:cNvPr>
          <p:cNvSpPr/>
          <p:nvPr/>
        </p:nvSpPr>
        <p:spPr bwMode="auto">
          <a:xfrm>
            <a:off x="9117497" y="2971800"/>
            <a:ext cx="914400" cy="914400"/>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atin typeface="Arial" charset="0"/>
              </a:rPr>
              <a:t>Post</a:t>
            </a:r>
          </a:p>
          <a:p>
            <a:pPr algn="ctr" fontAlgn="base">
              <a:spcBef>
                <a:spcPct val="0"/>
              </a:spcBef>
              <a:spcAft>
                <a:spcPct val="0"/>
              </a:spcAft>
            </a:pPr>
            <a:r>
              <a:rPr lang="en-US" err="1"/>
              <a:t>Questionair</a:t>
            </a:r>
            <a:endParaRPr lang="en-US">
              <a:latin typeface="Arial" charset="0"/>
            </a:endParaRPr>
          </a:p>
        </p:txBody>
      </p:sp>
      <p:cxnSp>
        <p:nvCxnSpPr>
          <p:cNvPr id="15" name="Straight Arrow Connector 14">
            <a:extLst>
              <a:ext uri="{FF2B5EF4-FFF2-40B4-BE49-F238E27FC236}">
                <a16:creationId xmlns:a16="http://schemas.microsoft.com/office/drawing/2014/main" id="{A6AAB590-2056-4145-92FD-C939D1DFBC40}"/>
              </a:ext>
            </a:extLst>
          </p:cNvPr>
          <p:cNvCxnSpPr>
            <a:cxnSpLocks/>
          </p:cNvCxnSpPr>
          <p:nvPr/>
        </p:nvCxnSpPr>
        <p:spPr bwMode="auto">
          <a:xfrm>
            <a:off x="3978966" y="3435350"/>
            <a:ext cx="78187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FB5E387A-0F3F-054F-9559-4FEA88B17BE9}"/>
              </a:ext>
            </a:extLst>
          </p:cNvPr>
          <p:cNvCxnSpPr>
            <a:cxnSpLocks/>
            <a:stCxn id="24" idx="3"/>
          </p:cNvCxnSpPr>
          <p:nvPr/>
        </p:nvCxnSpPr>
        <p:spPr bwMode="auto">
          <a:xfrm>
            <a:off x="8300831" y="3422236"/>
            <a:ext cx="816667"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Elbow Connector 18">
            <a:extLst>
              <a:ext uri="{FF2B5EF4-FFF2-40B4-BE49-F238E27FC236}">
                <a16:creationId xmlns:a16="http://schemas.microsoft.com/office/drawing/2014/main" id="{1866DECD-4EDA-9841-8DEE-6015F2A08B47}"/>
              </a:ext>
            </a:extLst>
          </p:cNvPr>
          <p:cNvCxnSpPr>
            <a:stCxn id="14" idx="2"/>
            <a:endCxn id="6" idx="2"/>
          </p:cNvCxnSpPr>
          <p:nvPr/>
        </p:nvCxnSpPr>
        <p:spPr bwMode="auto">
          <a:xfrm rot="5400000">
            <a:off x="6545056" y="862909"/>
            <a:ext cx="6350" cy="6052932"/>
          </a:xfrm>
          <a:prstGeom prst="bentConnector3">
            <a:avLst>
              <a:gd name="adj1" fmla="val 9960866"/>
            </a:avLst>
          </a:prstGeom>
          <a:solidFill>
            <a:schemeClr val="accent1"/>
          </a:solidFill>
          <a:ln w="9525" cap="flat" cmpd="sng" algn="ctr">
            <a:solidFill>
              <a:schemeClr val="tx1"/>
            </a:solidFill>
            <a:prstDash val="solid"/>
            <a:round/>
            <a:headEnd type="none" w="med" len="med"/>
            <a:tailEnd type="triangle"/>
          </a:ln>
          <a:effectLst/>
        </p:spPr>
      </p:cxnSp>
      <p:sp>
        <p:nvSpPr>
          <p:cNvPr id="23" name="Rectangle 22">
            <a:extLst>
              <a:ext uri="{FF2B5EF4-FFF2-40B4-BE49-F238E27FC236}">
                <a16:creationId xmlns:a16="http://schemas.microsoft.com/office/drawing/2014/main" id="{3C1C061F-9858-9C4F-86DE-56A1599995A3}"/>
              </a:ext>
            </a:extLst>
          </p:cNvPr>
          <p:cNvSpPr/>
          <p:nvPr/>
        </p:nvSpPr>
        <p:spPr bwMode="auto">
          <a:xfrm>
            <a:off x="6563144" y="3256828"/>
            <a:ext cx="327991" cy="31791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en-US">
              <a:latin typeface="Arial" charset="0"/>
            </a:endParaRPr>
          </a:p>
        </p:txBody>
      </p:sp>
      <p:sp>
        <p:nvSpPr>
          <p:cNvPr id="24" name="Rectangle 23">
            <a:extLst>
              <a:ext uri="{FF2B5EF4-FFF2-40B4-BE49-F238E27FC236}">
                <a16:creationId xmlns:a16="http://schemas.microsoft.com/office/drawing/2014/main" id="{786A9E5E-3699-CB4C-8A7F-939C101A11F2}"/>
              </a:ext>
            </a:extLst>
          </p:cNvPr>
          <p:cNvSpPr/>
          <p:nvPr/>
        </p:nvSpPr>
        <p:spPr bwMode="auto">
          <a:xfrm>
            <a:off x="7972840" y="3263280"/>
            <a:ext cx="327991" cy="31791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en-US">
              <a:latin typeface="Arial" charset="0"/>
            </a:endParaRPr>
          </a:p>
        </p:txBody>
      </p:sp>
      <p:sp>
        <p:nvSpPr>
          <p:cNvPr id="26" name="TextBox 25">
            <a:extLst>
              <a:ext uri="{FF2B5EF4-FFF2-40B4-BE49-F238E27FC236}">
                <a16:creationId xmlns:a16="http://schemas.microsoft.com/office/drawing/2014/main" id="{E9FABC78-7403-454F-83FD-3613A439E91B}"/>
              </a:ext>
            </a:extLst>
          </p:cNvPr>
          <p:cNvSpPr txBox="1"/>
          <p:nvPr/>
        </p:nvSpPr>
        <p:spPr>
          <a:xfrm>
            <a:off x="5769366" y="4587129"/>
            <a:ext cx="1250663" cy="369332"/>
          </a:xfrm>
          <a:prstGeom prst="rect">
            <a:avLst/>
          </a:prstGeom>
          <a:noFill/>
        </p:spPr>
        <p:txBody>
          <a:bodyPr wrap="none" rtlCol="0">
            <a:spAutoFit/>
          </a:bodyPr>
          <a:lstStyle/>
          <a:p>
            <a:r>
              <a:rPr lang="en-US"/>
              <a:t>Study Code</a:t>
            </a:r>
          </a:p>
        </p:txBody>
      </p:sp>
      <p:sp>
        <p:nvSpPr>
          <p:cNvPr id="27" name="TextBox 26">
            <a:extLst>
              <a:ext uri="{FF2B5EF4-FFF2-40B4-BE49-F238E27FC236}">
                <a16:creationId xmlns:a16="http://schemas.microsoft.com/office/drawing/2014/main" id="{DD905E40-5448-AA4A-A04E-E3316B85B95F}"/>
              </a:ext>
            </a:extLst>
          </p:cNvPr>
          <p:cNvSpPr txBox="1"/>
          <p:nvPr/>
        </p:nvSpPr>
        <p:spPr>
          <a:xfrm>
            <a:off x="6746267" y="2461571"/>
            <a:ext cx="1260345" cy="646331"/>
          </a:xfrm>
          <a:prstGeom prst="rect">
            <a:avLst/>
          </a:prstGeom>
          <a:noFill/>
        </p:spPr>
        <p:txBody>
          <a:bodyPr wrap="none" rtlCol="0">
            <a:spAutoFit/>
          </a:bodyPr>
          <a:lstStyle/>
          <a:p>
            <a:pPr algn="ctr"/>
            <a:r>
              <a:rPr lang="en-US"/>
              <a:t>10 random </a:t>
            </a:r>
          </a:p>
          <a:p>
            <a:pPr algn="ctr"/>
            <a:r>
              <a:rPr lang="en-US"/>
              <a:t>pairs</a:t>
            </a:r>
          </a:p>
        </p:txBody>
      </p:sp>
      <p:cxnSp>
        <p:nvCxnSpPr>
          <p:cNvPr id="28" name="Straight Arrow Connector 27">
            <a:extLst>
              <a:ext uri="{FF2B5EF4-FFF2-40B4-BE49-F238E27FC236}">
                <a16:creationId xmlns:a16="http://schemas.microsoft.com/office/drawing/2014/main" id="{7392C8B2-C01C-0444-82BD-815D7733E66F}"/>
              </a:ext>
            </a:extLst>
          </p:cNvPr>
          <p:cNvCxnSpPr>
            <a:cxnSpLocks/>
            <a:endCxn id="13" idx="1"/>
          </p:cNvCxnSpPr>
          <p:nvPr/>
        </p:nvCxnSpPr>
        <p:spPr bwMode="auto">
          <a:xfrm>
            <a:off x="5741507" y="3415784"/>
            <a:ext cx="255103" cy="64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0EC829AD-A5B3-314C-9972-BC8FA40114D2}"/>
              </a:ext>
            </a:extLst>
          </p:cNvPr>
          <p:cNvCxnSpPr>
            <a:cxnSpLocks/>
          </p:cNvCxnSpPr>
          <p:nvPr/>
        </p:nvCxnSpPr>
        <p:spPr bwMode="auto">
          <a:xfrm>
            <a:off x="6303071" y="3422497"/>
            <a:ext cx="255103" cy="64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1" name="TextBox 30">
            <a:extLst>
              <a:ext uri="{FF2B5EF4-FFF2-40B4-BE49-F238E27FC236}">
                <a16:creationId xmlns:a16="http://schemas.microsoft.com/office/drawing/2014/main" id="{44B731C1-234D-7D4B-98A1-9E33DF323454}"/>
              </a:ext>
            </a:extLst>
          </p:cNvPr>
          <p:cNvSpPr txBox="1"/>
          <p:nvPr/>
        </p:nvSpPr>
        <p:spPr>
          <a:xfrm>
            <a:off x="7251564" y="3231118"/>
            <a:ext cx="343364" cy="369332"/>
          </a:xfrm>
          <a:prstGeom prst="rect">
            <a:avLst/>
          </a:prstGeom>
          <a:noFill/>
        </p:spPr>
        <p:txBody>
          <a:bodyPr wrap="none" rtlCol="0">
            <a:spAutoFit/>
          </a:bodyPr>
          <a:lstStyle/>
          <a:p>
            <a:r>
              <a:rPr lang="en-US"/>
              <a:t>…</a:t>
            </a:r>
          </a:p>
        </p:txBody>
      </p:sp>
      <p:cxnSp>
        <p:nvCxnSpPr>
          <p:cNvPr id="32" name="Straight Arrow Connector 31">
            <a:extLst>
              <a:ext uri="{FF2B5EF4-FFF2-40B4-BE49-F238E27FC236}">
                <a16:creationId xmlns:a16="http://schemas.microsoft.com/office/drawing/2014/main" id="{8312B296-CAB6-3F40-991E-C7E8D1BC76C9}"/>
              </a:ext>
            </a:extLst>
          </p:cNvPr>
          <p:cNvCxnSpPr>
            <a:cxnSpLocks/>
          </p:cNvCxnSpPr>
          <p:nvPr/>
        </p:nvCxnSpPr>
        <p:spPr bwMode="auto">
          <a:xfrm>
            <a:off x="6904387" y="3430092"/>
            <a:ext cx="255103" cy="64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A6B81522-C7D6-794E-B464-2B68473E9DA1}"/>
              </a:ext>
            </a:extLst>
          </p:cNvPr>
          <p:cNvCxnSpPr>
            <a:cxnSpLocks/>
          </p:cNvCxnSpPr>
          <p:nvPr/>
        </p:nvCxnSpPr>
        <p:spPr bwMode="auto">
          <a:xfrm>
            <a:off x="7700492" y="3435971"/>
            <a:ext cx="255103" cy="64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3" name="Picture 5">
            <a:extLst>
              <a:ext uri="{FF2B5EF4-FFF2-40B4-BE49-F238E27FC236}">
                <a16:creationId xmlns:a16="http://schemas.microsoft.com/office/drawing/2014/main" id="{730CBE72-43C3-42C4-BCBC-CE54CA217787}"/>
              </a:ext>
            </a:extLst>
          </p:cNvPr>
          <p:cNvPicPr>
            <a:picLocks noChangeAspect="1"/>
          </p:cNvPicPr>
          <p:nvPr/>
        </p:nvPicPr>
        <p:blipFill>
          <a:blip r:embed="rId4"/>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3342137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EB4D-6AD9-754B-9ACA-9C9E47353E8C}"/>
              </a:ext>
            </a:extLst>
          </p:cNvPr>
          <p:cNvSpPr>
            <a:spLocks noGrp="1"/>
          </p:cNvSpPr>
          <p:nvPr>
            <p:ph type="title"/>
          </p:nvPr>
        </p:nvSpPr>
        <p:spPr/>
        <p:txBody>
          <a:bodyPr/>
          <a:lstStyle/>
          <a:p>
            <a:r>
              <a:rPr lang="en-NO"/>
              <a:t>Research</a:t>
            </a:r>
          </a:p>
        </p:txBody>
      </p:sp>
      <p:sp>
        <p:nvSpPr>
          <p:cNvPr id="3" name="Content Placeholder 2">
            <a:extLst>
              <a:ext uri="{FF2B5EF4-FFF2-40B4-BE49-F238E27FC236}">
                <a16:creationId xmlns:a16="http://schemas.microsoft.com/office/drawing/2014/main" id="{7764F8FE-C75A-414C-9C3A-DB07E3CB6AFF}"/>
              </a:ext>
            </a:extLst>
          </p:cNvPr>
          <p:cNvSpPr>
            <a:spLocks noGrp="1"/>
          </p:cNvSpPr>
          <p:nvPr>
            <p:ph idx="1"/>
          </p:nvPr>
        </p:nvSpPr>
        <p:spPr/>
        <p:txBody>
          <a:bodyPr/>
          <a:lstStyle/>
          <a:p>
            <a:r>
              <a:rPr lang="en-NO" dirty="0"/>
              <a:t>My mission is to improve diets:</a:t>
            </a:r>
          </a:p>
          <a:p>
            <a:pPr lvl="1"/>
            <a:r>
              <a:rPr lang="en-NO" dirty="0"/>
              <a:t>Food</a:t>
            </a:r>
          </a:p>
          <a:p>
            <a:pPr lvl="1"/>
            <a:r>
              <a:rPr lang="en-NO" b="1" dirty="0"/>
              <a:t>Media</a:t>
            </a:r>
          </a:p>
          <a:p>
            <a:pPr marL="457200" lvl="1" indent="0">
              <a:buNone/>
            </a:pPr>
            <a:endParaRPr lang="en-NO" dirty="0"/>
          </a:p>
        </p:txBody>
      </p:sp>
      <p:pic>
        <p:nvPicPr>
          <p:cNvPr id="5" name="Picture 4" descr="Graphical user interface, website&#10;&#10;Description automatically generated">
            <a:extLst>
              <a:ext uri="{FF2B5EF4-FFF2-40B4-BE49-F238E27FC236}">
                <a16:creationId xmlns:a16="http://schemas.microsoft.com/office/drawing/2014/main" id="{47922685-A4D8-3B4E-B078-8163BFA54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836" y="3065134"/>
            <a:ext cx="6415697" cy="2438774"/>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6EFBC4BC-0C97-5B43-BDD1-0B4D0C101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53" y="3308582"/>
            <a:ext cx="4241800" cy="2089150"/>
          </a:xfrm>
          <a:prstGeom prst="rect">
            <a:avLst/>
          </a:prstGeom>
        </p:spPr>
      </p:pic>
      <p:pic>
        <p:nvPicPr>
          <p:cNvPr id="4" name="Picture 5">
            <a:extLst>
              <a:ext uri="{FF2B5EF4-FFF2-40B4-BE49-F238E27FC236}">
                <a16:creationId xmlns:a16="http://schemas.microsoft.com/office/drawing/2014/main" id="{B0248894-DD60-40D6-82A8-365285443B96}"/>
              </a:ext>
            </a:extLst>
          </p:cNvPr>
          <p:cNvPicPr>
            <a:picLocks noChangeAspect="1"/>
          </p:cNvPicPr>
          <p:nvPr/>
        </p:nvPicPr>
        <p:blipFill>
          <a:blip r:embed="rId4"/>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866190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626" y="960795"/>
            <a:ext cx="5702300" cy="5219700"/>
          </a:xfrm>
          <a:prstGeom prst="rect">
            <a:avLst/>
          </a:prstGeom>
        </p:spPr>
      </p:pic>
      <p:sp>
        <p:nvSpPr>
          <p:cNvPr id="10" name="Textfeld 10"/>
          <p:cNvSpPr txBox="1"/>
          <p:nvPr/>
        </p:nvSpPr>
        <p:spPr>
          <a:xfrm>
            <a:off x="505642" y="3068580"/>
            <a:ext cx="1602621" cy="369332"/>
          </a:xfrm>
          <a:prstGeom prst="rect">
            <a:avLst/>
          </a:prstGeom>
          <a:noFill/>
        </p:spPr>
        <p:txBody>
          <a:bodyPr wrap="square" rtlCol="0">
            <a:spAutoFit/>
          </a:bodyPr>
          <a:lstStyle/>
          <a:p>
            <a:r>
              <a:rPr lang="de-DE"/>
              <a:t>User Study 1</a:t>
            </a:r>
          </a:p>
        </p:txBody>
      </p:sp>
      <p:cxnSp>
        <p:nvCxnSpPr>
          <p:cNvPr id="11" name="Gerade Verbindung mit Pfeil 4"/>
          <p:cNvCxnSpPr/>
          <p:nvPr/>
        </p:nvCxnSpPr>
        <p:spPr bwMode="auto">
          <a:xfrm flipV="1">
            <a:off x="1613900" y="2840748"/>
            <a:ext cx="988727" cy="2278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9" name="Rechteck 11"/>
          <p:cNvSpPr/>
          <p:nvPr/>
        </p:nvSpPr>
        <p:spPr bwMode="auto">
          <a:xfrm>
            <a:off x="2602626" y="4578037"/>
            <a:ext cx="4871274" cy="23116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de-DE">
              <a:latin typeface="Arial" charset="0"/>
            </a:endParaRPr>
          </a:p>
        </p:txBody>
      </p:sp>
      <p:sp>
        <p:nvSpPr>
          <p:cNvPr id="17" name="Textfeld 10"/>
          <p:cNvSpPr txBox="1"/>
          <p:nvPr/>
        </p:nvSpPr>
        <p:spPr>
          <a:xfrm>
            <a:off x="505642" y="4439871"/>
            <a:ext cx="1602621" cy="369332"/>
          </a:xfrm>
          <a:prstGeom prst="rect">
            <a:avLst/>
          </a:prstGeom>
          <a:noFill/>
        </p:spPr>
        <p:txBody>
          <a:bodyPr wrap="square" rtlCol="0">
            <a:spAutoFit/>
          </a:bodyPr>
          <a:lstStyle/>
          <a:p>
            <a:r>
              <a:rPr lang="de-DE"/>
              <a:t>User Study 2</a:t>
            </a:r>
          </a:p>
        </p:txBody>
      </p:sp>
      <p:cxnSp>
        <p:nvCxnSpPr>
          <p:cNvPr id="18" name="Gerade Verbindung mit Pfeil 4"/>
          <p:cNvCxnSpPr/>
          <p:nvPr/>
        </p:nvCxnSpPr>
        <p:spPr bwMode="auto">
          <a:xfrm>
            <a:off x="1533579" y="4893150"/>
            <a:ext cx="989272" cy="2834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Rechteck 11"/>
          <p:cNvSpPr/>
          <p:nvPr/>
        </p:nvSpPr>
        <p:spPr bwMode="auto">
          <a:xfrm>
            <a:off x="2602626" y="2422666"/>
            <a:ext cx="4871274" cy="23116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de-DE">
              <a:latin typeface="Arial" charset="0"/>
            </a:endParaRPr>
          </a:p>
        </p:txBody>
      </p:sp>
      <p:sp>
        <p:nvSpPr>
          <p:cNvPr id="12" name="Title 1">
            <a:extLst>
              <a:ext uri="{FF2B5EF4-FFF2-40B4-BE49-F238E27FC236}">
                <a16:creationId xmlns:a16="http://schemas.microsoft.com/office/drawing/2014/main" id="{3FEBE057-CA71-7142-AB58-50BB0083B65D}"/>
              </a:ext>
            </a:extLst>
          </p:cNvPr>
          <p:cNvSpPr>
            <a:spLocks noGrp="1"/>
          </p:cNvSpPr>
          <p:nvPr>
            <p:ph type="title"/>
          </p:nvPr>
        </p:nvSpPr>
        <p:spPr>
          <a:xfrm>
            <a:off x="228600" y="0"/>
            <a:ext cx="11152094" cy="1325563"/>
          </a:xfrm>
        </p:spPr>
        <p:txBody>
          <a:bodyPr/>
          <a:lstStyle/>
          <a:p>
            <a:r>
              <a:rPr lang="en-US"/>
              <a:t>Predicting Choices</a:t>
            </a:r>
          </a:p>
        </p:txBody>
      </p:sp>
      <p:pic>
        <p:nvPicPr>
          <p:cNvPr id="3" name="Picture 5">
            <a:extLst>
              <a:ext uri="{FF2B5EF4-FFF2-40B4-BE49-F238E27FC236}">
                <a16:creationId xmlns:a16="http://schemas.microsoft.com/office/drawing/2014/main" id="{DC404B41-CCCB-48F7-80EF-CF9930D0E52F}"/>
              </a:ext>
            </a:extLst>
          </p:cNvPr>
          <p:cNvPicPr>
            <a:picLocks noChangeAspect="1"/>
          </p:cNvPicPr>
          <p:nvPr/>
        </p:nvPicPr>
        <p:blipFill>
          <a:blip r:embed="rId3"/>
          <a:stretch>
            <a:fillRect/>
          </a:stretch>
        </p:blipFill>
        <p:spPr>
          <a:xfrm>
            <a:off x="11252200" y="5945475"/>
            <a:ext cx="728134" cy="698983"/>
          </a:xfrm>
          <a:prstGeom prst="rect">
            <a:avLst/>
          </a:prstGeom>
        </p:spPr>
      </p:pic>
      <p:sp>
        <p:nvSpPr>
          <p:cNvPr id="4" name="TextBox 3">
            <a:extLst>
              <a:ext uri="{FF2B5EF4-FFF2-40B4-BE49-F238E27FC236}">
                <a16:creationId xmlns:a16="http://schemas.microsoft.com/office/drawing/2014/main" id="{05E39E55-EAD2-AA43-9F1E-6A468BD4B0A1}"/>
              </a:ext>
            </a:extLst>
          </p:cNvPr>
          <p:cNvSpPr txBox="1"/>
          <p:nvPr/>
        </p:nvSpPr>
        <p:spPr>
          <a:xfrm>
            <a:off x="8384701" y="1325563"/>
            <a:ext cx="3075769" cy="2031325"/>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M</a:t>
            </a:r>
            <a:r>
              <a:rPr lang="en-NO" b="1" dirty="0">
                <a:latin typeface="Arial" panose="020B0604020202020204" pitchFamily="34" charset="0"/>
                <a:cs typeface="Arial" panose="020B0604020202020204" pitchFamily="34" charset="0"/>
              </a:rPr>
              <a:t>ain finding:</a:t>
            </a:r>
          </a:p>
          <a:p>
            <a:pPr marL="285750" indent="-285750">
              <a:buFont typeface="Arial" panose="020B0604020202020204" pitchFamily="34" charset="0"/>
              <a:buChar char="•"/>
            </a:pPr>
            <a:r>
              <a:rPr lang="en-NO" b="1" dirty="0">
                <a:latin typeface="Arial" panose="020B0604020202020204" pitchFamily="34" charset="0"/>
                <a:cs typeface="Arial" panose="020B0604020202020204" pitchFamily="34" charset="0"/>
              </a:rPr>
              <a:t>Image is key</a:t>
            </a:r>
          </a:p>
          <a:p>
            <a:endParaRPr lang="en-NO"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NO" b="1" dirty="0">
                <a:latin typeface="Arial" panose="020B0604020202020204" pitchFamily="34" charset="0"/>
                <a:cs typeface="Arial" panose="020B0604020202020204" pitchFamily="34" charset="0"/>
              </a:rPr>
              <a:t>The more attractive image a recipe has the more likely it will be selected</a:t>
            </a:r>
          </a:p>
        </p:txBody>
      </p:sp>
    </p:spTree>
    <p:extLst>
      <p:ext uri="{BB962C8B-B14F-4D97-AF65-F5344CB8AC3E}">
        <p14:creationId xmlns:p14="http://schemas.microsoft.com/office/powerpoint/2010/main" val="17279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9498-2249-9140-988F-70CA9F9B2591}"/>
              </a:ext>
            </a:extLst>
          </p:cNvPr>
          <p:cNvSpPr>
            <a:spLocks noGrp="1"/>
          </p:cNvSpPr>
          <p:nvPr>
            <p:ph type="title"/>
          </p:nvPr>
        </p:nvSpPr>
        <p:spPr>
          <a:xfrm>
            <a:off x="838200" y="2373219"/>
            <a:ext cx="10515600" cy="1325563"/>
          </a:xfrm>
        </p:spPr>
        <p:txBody>
          <a:bodyPr/>
          <a:lstStyle/>
          <a:p>
            <a:pPr algn="ctr"/>
            <a:r>
              <a:rPr lang="en-NO" dirty="0"/>
              <a:t>Altering choices (!)</a:t>
            </a:r>
          </a:p>
        </p:txBody>
      </p:sp>
    </p:spTree>
    <p:extLst>
      <p:ext uri="{BB962C8B-B14F-4D97-AF65-F5344CB8AC3E}">
        <p14:creationId xmlns:p14="http://schemas.microsoft.com/office/powerpoint/2010/main" val="2795421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Nudging People Towards Healthy Food Choices</a:t>
            </a:r>
          </a:p>
        </p:txBody>
      </p:sp>
      <p:sp>
        <p:nvSpPr>
          <p:cNvPr id="3" name="Content Placeholder 2"/>
          <p:cNvSpPr>
            <a:spLocks noGrp="1"/>
          </p:cNvSpPr>
          <p:nvPr>
            <p:ph idx="1"/>
          </p:nvPr>
        </p:nvSpPr>
        <p:spPr/>
        <p:txBody>
          <a:bodyPr/>
          <a:lstStyle/>
          <a:p>
            <a:r>
              <a:rPr lang="en-US"/>
              <a:t>Developed an algorithm that can nudge people towards healthy food choices through images </a:t>
            </a:r>
            <a:r>
              <a:rPr lang="en-US">
                <a:sym typeface="Wingdings"/>
              </a:rPr>
              <a:t></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2895600"/>
            <a:ext cx="5854700" cy="2221914"/>
          </a:xfrm>
          <a:prstGeom prst="rect">
            <a:avLst/>
          </a:prstGeom>
        </p:spPr>
      </p:pic>
      <p:cxnSp>
        <p:nvCxnSpPr>
          <p:cNvPr id="8" name="Gerade Verbindung mit Pfeil 3"/>
          <p:cNvCxnSpPr/>
          <p:nvPr/>
        </p:nvCxnSpPr>
        <p:spPr bwMode="auto">
          <a:xfrm>
            <a:off x="2262781" y="3014193"/>
            <a:ext cx="790575" cy="483103"/>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
        <p:nvSpPr>
          <p:cNvPr id="10" name="TextBox 9"/>
          <p:cNvSpPr txBox="1"/>
          <p:nvPr/>
        </p:nvSpPr>
        <p:spPr>
          <a:xfrm>
            <a:off x="1318223" y="2692963"/>
            <a:ext cx="881780" cy="369332"/>
          </a:xfrm>
          <a:prstGeom prst="rect">
            <a:avLst/>
          </a:prstGeom>
          <a:noFill/>
        </p:spPr>
        <p:txBody>
          <a:bodyPr wrap="none" rtlCol="0">
            <a:spAutoFit/>
          </a:bodyPr>
          <a:lstStyle/>
          <a:p>
            <a:r>
              <a:rPr lang="en-US" dirty="0"/>
              <a:t>Less fat</a:t>
            </a:r>
          </a:p>
        </p:txBody>
      </p:sp>
      <p:sp>
        <p:nvSpPr>
          <p:cNvPr id="11" name="TextBox 10"/>
          <p:cNvSpPr txBox="1"/>
          <p:nvPr/>
        </p:nvSpPr>
        <p:spPr>
          <a:xfrm>
            <a:off x="1496023" y="5354845"/>
            <a:ext cx="1031051" cy="369332"/>
          </a:xfrm>
          <a:prstGeom prst="rect">
            <a:avLst/>
          </a:prstGeom>
          <a:noFill/>
        </p:spPr>
        <p:txBody>
          <a:bodyPr wrap="none" rtlCol="0">
            <a:spAutoFit/>
          </a:bodyPr>
          <a:lstStyle/>
          <a:p>
            <a:r>
              <a:rPr lang="en-US"/>
              <a:t>More fat</a:t>
            </a:r>
          </a:p>
        </p:txBody>
      </p:sp>
      <p:sp>
        <p:nvSpPr>
          <p:cNvPr id="13" name="Rectangle 12"/>
          <p:cNvSpPr/>
          <p:nvPr/>
        </p:nvSpPr>
        <p:spPr>
          <a:xfrm>
            <a:off x="3130736" y="5354845"/>
            <a:ext cx="7619401" cy="461665"/>
          </a:xfrm>
          <a:prstGeom prst="rect">
            <a:avLst/>
          </a:prstGeom>
        </p:spPr>
        <p:txBody>
          <a:bodyPr wrap="square">
            <a:spAutoFit/>
          </a:bodyPr>
          <a:lstStyle/>
          <a:p>
            <a:r>
              <a:rPr lang="en-US" sz="1200" b="1">
                <a:solidFill>
                  <a:srgbClr val="333333"/>
                </a:solidFill>
                <a:latin typeface="Helvetica Neue" charset="0"/>
              </a:rPr>
              <a:t>Exploiting Food Choice Biases for Healthier Recipe Recommendation</a:t>
            </a:r>
            <a:r>
              <a:rPr lang="en-US" sz="1200">
                <a:solidFill>
                  <a:srgbClr val="333333"/>
                </a:solidFill>
                <a:latin typeface="Helvetica Neue" charset="0"/>
              </a:rPr>
              <a:t>. </a:t>
            </a:r>
            <a:r>
              <a:rPr lang="en-US" sz="1200" err="1">
                <a:solidFill>
                  <a:srgbClr val="333333"/>
                </a:solidFill>
                <a:latin typeface="Helvetica Neue" charset="0"/>
              </a:rPr>
              <a:t>Elsweiler</a:t>
            </a:r>
            <a:r>
              <a:rPr lang="en-US" sz="1200">
                <a:solidFill>
                  <a:srgbClr val="333333"/>
                </a:solidFill>
                <a:latin typeface="Helvetica Neue" charset="0"/>
              </a:rPr>
              <a:t>, D.*, </a:t>
            </a:r>
            <a:r>
              <a:rPr lang="en-US" sz="1200" err="1">
                <a:solidFill>
                  <a:srgbClr val="333333"/>
                </a:solidFill>
                <a:latin typeface="Helvetica Neue" charset="0"/>
              </a:rPr>
              <a:t>Trattner</a:t>
            </a:r>
            <a:r>
              <a:rPr lang="en-US" sz="1200">
                <a:solidFill>
                  <a:srgbClr val="333333"/>
                </a:solidFill>
                <a:latin typeface="Helvetica Neue" charset="0"/>
              </a:rPr>
              <a:t>, C.* and Harvey, M. (* equal contribution). In Proceedings of the ACM SIGIR Conference (SIGIR), 2017.</a:t>
            </a:r>
          </a:p>
        </p:txBody>
      </p:sp>
      <p:pic>
        <p:nvPicPr>
          <p:cNvPr id="6" name="Picture 5">
            <a:extLst>
              <a:ext uri="{FF2B5EF4-FFF2-40B4-BE49-F238E27FC236}">
                <a16:creationId xmlns:a16="http://schemas.microsoft.com/office/drawing/2014/main" id="{85FE8B9F-FA63-44AF-A8D5-BFF90980F00E}"/>
              </a:ext>
            </a:extLst>
          </p:cNvPr>
          <p:cNvPicPr>
            <a:picLocks noChangeAspect="1"/>
          </p:cNvPicPr>
          <p:nvPr/>
        </p:nvPicPr>
        <p:blipFill>
          <a:blip r:embed="rId3"/>
          <a:stretch>
            <a:fillRect/>
          </a:stretch>
        </p:blipFill>
        <p:spPr>
          <a:xfrm>
            <a:off x="11252200" y="5945475"/>
            <a:ext cx="728134" cy="698983"/>
          </a:xfrm>
          <a:prstGeom prst="rect">
            <a:avLst/>
          </a:prstGeom>
        </p:spPr>
      </p:pic>
      <p:cxnSp>
        <p:nvCxnSpPr>
          <p:cNvPr id="12" name="Gerade Verbindung mit Pfeil 3">
            <a:extLst>
              <a:ext uri="{FF2B5EF4-FFF2-40B4-BE49-F238E27FC236}">
                <a16:creationId xmlns:a16="http://schemas.microsoft.com/office/drawing/2014/main" id="{EDEDEF5D-0A4B-D541-935B-8183B76171A9}"/>
              </a:ext>
            </a:extLst>
          </p:cNvPr>
          <p:cNvCxnSpPr>
            <a:cxnSpLocks/>
          </p:cNvCxnSpPr>
          <p:nvPr/>
        </p:nvCxnSpPr>
        <p:spPr bwMode="auto">
          <a:xfrm flipV="1">
            <a:off x="2416192" y="4885122"/>
            <a:ext cx="835008" cy="434065"/>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1785391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B3CC8-F827-3741-A20E-DCC5EB7EB248}"/>
              </a:ext>
            </a:extLst>
          </p:cNvPr>
          <p:cNvSpPr>
            <a:spLocks noGrp="1"/>
          </p:cNvSpPr>
          <p:nvPr>
            <p:ph type="title"/>
          </p:nvPr>
        </p:nvSpPr>
        <p:spPr>
          <a:xfrm>
            <a:off x="838200" y="2604248"/>
            <a:ext cx="10515600" cy="2094100"/>
          </a:xfrm>
        </p:spPr>
        <p:txBody>
          <a:bodyPr>
            <a:normAutofit fontScale="90000"/>
          </a:bodyPr>
          <a:lstStyle/>
          <a:p>
            <a:pPr algn="ctr"/>
            <a:br>
              <a:rPr lang="en-NO" dirty="0"/>
            </a:br>
            <a:br>
              <a:rPr lang="en-NO" dirty="0"/>
            </a:br>
            <a:r>
              <a:rPr lang="en-NO" dirty="0"/>
              <a:t>Can we do the same with news items?</a:t>
            </a:r>
            <a:br>
              <a:rPr lang="en-NO" dirty="0"/>
            </a:br>
            <a:br>
              <a:rPr lang="en-NO" dirty="0"/>
            </a:br>
            <a:br>
              <a:rPr lang="en-NO" dirty="0"/>
            </a:br>
            <a:endParaRPr lang="en-NO" dirty="0"/>
          </a:p>
        </p:txBody>
      </p:sp>
      <p:pic>
        <p:nvPicPr>
          <p:cNvPr id="4" name="Picture 5">
            <a:extLst>
              <a:ext uri="{FF2B5EF4-FFF2-40B4-BE49-F238E27FC236}">
                <a16:creationId xmlns:a16="http://schemas.microsoft.com/office/drawing/2014/main" id="{B5883EDD-876D-4B97-A0B9-5DEE3059D322}"/>
              </a:ext>
            </a:extLst>
          </p:cNvPr>
          <p:cNvPicPr>
            <a:picLocks noChangeAspect="1"/>
          </p:cNvPicPr>
          <p:nvPr/>
        </p:nvPicPr>
        <p:blipFill>
          <a:blip r:embed="rId2"/>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2971734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1FF42-212F-2244-AFE0-7F8A5DC5A085}"/>
              </a:ext>
            </a:extLst>
          </p:cNvPr>
          <p:cNvSpPr>
            <a:spLocks noGrp="1"/>
          </p:cNvSpPr>
          <p:nvPr>
            <p:ph type="title"/>
          </p:nvPr>
        </p:nvSpPr>
        <p:spPr>
          <a:xfrm>
            <a:off x="838200" y="193721"/>
            <a:ext cx="10515600" cy="1325563"/>
          </a:xfrm>
        </p:spPr>
        <p:txBody>
          <a:bodyPr/>
          <a:lstStyle/>
          <a:p>
            <a:r>
              <a:rPr lang="en-NO" dirty="0"/>
              <a:t>How do people process news items?</a:t>
            </a:r>
          </a:p>
        </p:txBody>
      </p:sp>
      <p:pic>
        <p:nvPicPr>
          <p:cNvPr id="5" name="Content Placeholder 4" descr="Graphical user interface, application&#10;&#10;Description automatically generated">
            <a:extLst>
              <a:ext uri="{FF2B5EF4-FFF2-40B4-BE49-F238E27FC236}">
                <a16:creationId xmlns:a16="http://schemas.microsoft.com/office/drawing/2014/main" id="{0C9110A6-0993-BD4C-AF55-1EE0442C5D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320" y="1425388"/>
            <a:ext cx="8620649" cy="4576109"/>
          </a:xfrm>
        </p:spPr>
      </p:pic>
      <p:pic>
        <p:nvPicPr>
          <p:cNvPr id="3" name="Picture 5">
            <a:extLst>
              <a:ext uri="{FF2B5EF4-FFF2-40B4-BE49-F238E27FC236}">
                <a16:creationId xmlns:a16="http://schemas.microsoft.com/office/drawing/2014/main" id="{A9379A7D-A6E1-4CA5-B47E-3C6B08613F70}"/>
              </a:ext>
            </a:extLst>
          </p:cNvPr>
          <p:cNvPicPr>
            <a:picLocks noChangeAspect="1"/>
          </p:cNvPicPr>
          <p:nvPr/>
        </p:nvPicPr>
        <p:blipFill>
          <a:blip r:embed="rId3"/>
          <a:stretch>
            <a:fillRect/>
          </a:stretch>
        </p:blipFill>
        <p:spPr>
          <a:xfrm>
            <a:off x="11252200" y="5945475"/>
            <a:ext cx="728134" cy="698983"/>
          </a:xfrm>
          <a:prstGeom prst="rect">
            <a:avLst/>
          </a:prstGeom>
        </p:spPr>
      </p:pic>
      <p:sp>
        <p:nvSpPr>
          <p:cNvPr id="6" name="Rectangle 5">
            <a:extLst>
              <a:ext uri="{FF2B5EF4-FFF2-40B4-BE49-F238E27FC236}">
                <a16:creationId xmlns:a16="http://schemas.microsoft.com/office/drawing/2014/main" id="{C7701051-F743-3A49-999F-5C8306E04F2F}"/>
              </a:ext>
            </a:extLst>
          </p:cNvPr>
          <p:cNvSpPr/>
          <p:nvPr/>
        </p:nvSpPr>
        <p:spPr>
          <a:xfrm>
            <a:off x="1530321" y="1425388"/>
            <a:ext cx="5230244" cy="452008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998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73827-1BE7-5F43-B292-626ED3A36639}"/>
              </a:ext>
            </a:extLst>
          </p:cNvPr>
          <p:cNvSpPr>
            <a:spLocks noGrp="1"/>
          </p:cNvSpPr>
          <p:nvPr>
            <p:ph type="title"/>
          </p:nvPr>
        </p:nvSpPr>
        <p:spPr>
          <a:xfrm>
            <a:off x="838200" y="202565"/>
            <a:ext cx="10515600" cy="1325563"/>
          </a:xfrm>
        </p:spPr>
        <p:txBody>
          <a:bodyPr/>
          <a:lstStyle/>
          <a:p>
            <a:r>
              <a:rPr lang="en-NO" dirty="0"/>
              <a:t>Which cues do people use?</a:t>
            </a:r>
          </a:p>
        </p:txBody>
      </p:sp>
      <p:pic>
        <p:nvPicPr>
          <p:cNvPr id="9" name="Content Placeholder 8" descr="Chart, scatter chart&#10;&#10;Description automatically generated">
            <a:extLst>
              <a:ext uri="{FF2B5EF4-FFF2-40B4-BE49-F238E27FC236}">
                <a16:creationId xmlns:a16="http://schemas.microsoft.com/office/drawing/2014/main" id="{AF9C5311-38D5-6147-832A-B6A6C9298C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7201" y="1241647"/>
            <a:ext cx="8417598" cy="4374706"/>
          </a:xfrm>
        </p:spPr>
      </p:pic>
      <p:pic>
        <p:nvPicPr>
          <p:cNvPr id="3" name="Picture 5">
            <a:extLst>
              <a:ext uri="{FF2B5EF4-FFF2-40B4-BE49-F238E27FC236}">
                <a16:creationId xmlns:a16="http://schemas.microsoft.com/office/drawing/2014/main" id="{C610DA91-389A-4F8B-938C-0C0517963774}"/>
              </a:ext>
            </a:extLst>
          </p:cNvPr>
          <p:cNvPicPr>
            <a:picLocks noChangeAspect="1"/>
          </p:cNvPicPr>
          <p:nvPr/>
        </p:nvPicPr>
        <p:blipFill>
          <a:blip r:embed="rId3"/>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372484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7AF2-DF4A-DF48-9749-F378A04D9DDD}"/>
              </a:ext>
            </a:extLst>
          </p:cNvPr>
          <p:cNvSpPr>
            <a:spLocks noGrp="1"/>
          </p:cNvSpPr>
          <p:nvPr>
            <p:ph type="title"/>
          </p:nvPr>
        </p:nvSpPr>
        <p:spPr>
          <a:xfrm>
            <a:off x="838200" y="365125"/>
            <a:ext cx="10672482" cy="1325563"/>
          </a:xfrm>
        </p:spPr>
        <p:txBody>
          <a:bodyPr/>
          <a:lstStyle/>
          <a:p>
            <a:r>
              <a:rPr lang="en-NO" dirty="0"/>
              <a:t>How can we model similarities?</a:t>
            </a:r>
          </a:p>
        </p:txBody>
      </p:sp>
      <p:pic>
        <p:nvPicPr>
          <p:cNvPr id="5" name="Content Placeholder 4" descr="Graphical user interface, application, website&#10;&#10;Description automatically generated">
            <a:extLst>
              <a:ext uri="{FF2B5EF4-FFF2-40B4-BE49-F238E27FC236}">
                <a16:creationId xmlns:a16="http://schemas.microsoft.com/office/drawing/2014/main" id="{9B98989F-E709-7947-A0DD-5070EA6EAB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984" y="1330271"/>
            <a:ext cx="5422947" cy="4465957"/>
          </a:xfrm>
        </p:spPr>
      </p:pic>
      <p:pic>
        <p:nvPicPr>
          <p:cNvPr id="3" name="Picture 5">
            <a:extLst>
              <a:ext uri="{FF2B5EF4-FFF2-40B4-BE49-F238E27FC236}">
                <a16:creationId xmlns:a16="http://schemas.microsoft.com/office/drawing/2014/main" id="{F7657D2A-ABAA-44C4-A579-2AA24045C509}"/>
              </a:ext>
            </a:extLst>
          </p:cNvPr>
          <p:cNvPicPr>
            <a:picLocks noChangeAspect="1"/>
          </p:cNvPicPr>
          <p:nvPr/>
        </p:nvPicPr>
        <p:blipFill>
          <a:blip r:embed="rId3"/>
          <a:stretch>
            <a:fillRect/>
          </a:stretch>
        </p:blipFill>
        <p:spPr>
          <a:xfrm>
            <a:off x="11252200" y="5945475"/>
            <a:ext cx="728134" cy="698983"/>
          </a:xfrm>
          <a:prstGeom prst="rect">
            <a:avLst/>
          </a:prstGeom>
        </p:spPr>
      </p:pic>
      <p:pic>
        <p:nvPicPr>
          <p:cNvPr id="6" name="Content Placeholder 4" descr="Table&#10;&#10;Description automatically generated">
            <a:extLst>
              <a:ext uri="{FF2B5EF4-FFF2-40B4-BE49-F238E27FC236}">
                <a16:creationId xmlns:a16="http://schemas.microsoft.com/office/drawing/2014/main" id="{1686414B-A8D0-5349-A771-8BFF1BC3B9E0}"/>
              </a:ext>
            </a:extLst>
          </p:cNvPr>
          <p:cNvPicPr>
            <a:picLocks noChangeAspect="1"/>
          </p:cNvPicPr>
          <p:nvPr/>
        </p:nvPicPr>
        <p:blipFill rotWithShape="1">
          <a:blip r:embed="rId4">
            <a:extLst>
              <a:ext uri="{28A0092B-C50C-407E-A947-70E740481C1C}">
                <a14:useLocalDpi xmlns:a14="http://schemas.microsoft.com/office/drawing/2010/main" val="0"/>
              </a:ext>
            </a:extLst>
          </a:blip>
          <a:srcRect t="10440"/>
          <a:stretch/>
        </p:blipFill>
        <p:spPr>
          <a:xfrm>
            <a:off x="5831378" y="1933592"/>
            <a:ext cx="5970638" cy="3259314"/>
          </a:xfrm>
          <a:prstGeom prst="rect">
            <a:avLst/>
          </a:prstGeom>
        </p:spPr>
      </p:pic>
    </p:spTree>
    <p:extLst>
      <p:ext uri="{BB962C8B-B14F-4D97-AF65-F5344CB8AC3E}">
        <p14:creationId xmlns:p14="http://schemas.microsoft.com/office/powerpoint/2010/main" val="3206805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44FE-9345-D747-A909-791A3CD0F7C9}"/>
              </a:ext>
            </a:extLst>
          </p:cNvPr>
          <p:cNvSpPr>
            <a:spLocks noGrp="1"/>
          </p:cNvSpPr>
          <p:nvPr>
            <p:ph type="title"/>
          </p:nvPr>
        </p:nvSpPr>
        <p:spPr>
          <a:xfrm>
            <a:off x="932330" y="2395630"/>
            <a:ext cx="10515600" cy="1325563"/>
          </a:xfrm>
        </p:spPr>
        <p:txBody>
          <a:bodyPr>
            <a:normAutofit/>
          </a:bodyPr>
          <a:lstStyle/>
          <a:p>
            <a:pPr algn="ctr"/>
            <a:r>
              <a:rPr lang="en-NO" dirty="0"/>
              <a:t>How do these models actually correlate with human estimates?</a:t>
            </a:r>
          </a:p>
        </p:txBody>
      </p:sp>
      <p:pic>
        <p:nvPicPr>
          <p:cNvPr id="4" name="Picture 5">
            <a:extLst>
              <a:ext uri="{FF2B5EF4-FFF2-40B4-BE49-F238E27FC236}">
                <a16:creationId xmlns:a16="http://schemas.microsoft.com/office/drawing/2014/main" id="{E713B705-9751-4452-9728-9D2C0FA5C303}"/>
              </a:ext>
            </a:extLst>
          </p:cNvPr>
          <p:cNvPicPr>
            <a:picLocks noChangeAspect="1"/>
          </p:cNvPicPr>
          <p:nvPr/>
        </p:nvPicPr>
        <p:blipFill>
          <a:blip r:embed="rId2"/>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2254152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44FE-9345-D747-A909-791A3CD0F7C9}"/>
              </a:ext>
            </a:extLst>
          </p:cNvPr>
          <p:cNvSpPr>
            <a:spLocks noGrp="1"/>
          </p:cNvSpPr>
          <p:nvPr>
            <p:ph type="title"/>
          </p:nvPr>
        </p:nvSpPr>
        <p:spPr>
          <a:xfrm>
            <a:off x="340658" y="123078"/>
            <a:ext cx="11510682" cy="1325563"/>
          </a:xfrm>
        </p:spPr>
        <p:txBody>
          <a:bodyPr/>
          <a:lstStyle/>
          <a:p>
            <a:r>
              <a:rPr lang="en-NO" dirty="0"/>
              <a:t>Correlations with human estimates</a:t>
            </a:r>
          </a:p>
        </p:txBody>
      </p:sp>
      <p:pic>
        <p:nvPicPr>
          <p:cNvPr id="5" name="Content Placeholder 4" descr="Table&#10;&#10;Description automatically generated">
            <a:extLst>
              <a:ext uri="{FF2B5EF4-FFF2-40B4-BE49-F238E27FC236}">
                <a16:creationId xmlns:a16="http://schemas.microsoft.com/office/drawing/2014/main" id="{E45C0BD9-4609-3345-AE22-0AE43D599D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3025" y="1092282"/>
            <a:ext cx="7043704" cy="4811209"/>
          </a:xfrm>
        </p:spPr>
      </p:pic>
      <p:sp>
        <p:nvSpPr>
          <p:cNvPr id="6" name="TextBox 5">
            <a:extLst>
              <a:ext uri="{FF2B5EF4-FFF2-40B4-BE49-F238E27FC236}">
                <a16:creationId xmlns:a16="http://schemas.microsoft.com/office/drawing/2014/main" id="{973557F4-C3F7-8245-AD98-E17246BD1DEF}"/>
              </a:ext>
            </a:extLst>
          </p:cNvPr>
          <p:cNvSpPr txBox="1"/>
          <p:nvPr/>
        </p:nvSpPr>
        <p:spPr>
          <a:xfrm>
            <a:off x="9194800" y="2233179"/>
            <a:ext cx="2117246" cy="369332"/>
          </a:xfrm>
          <a:prstGeom prst="rect">
            <a:avLst/>
          </a:prstGeom>
          <a:noFill/>
        </p:spPr>
        <p:txBody>
          <a:bodyPr wrap="none" rtlCol="0">
            <a:spAutoFit/>
          </a:bodyPr>
          <a:lstStyle/>
          <a:p>
            <a:r>
              <a:rPr lang="en-NO"/>
              <a:t>1 = 100% correlation</a:t>
            </a:r>
          </a:p>
        </p:txBody>
      </p:sp>
      <p:sp>
        <p:nvSpPr>
          <p:cNvPr id="7" name="Rectangle 6">
            <a:extLst>
              <a:ext uri="{FF2B5EF4-FFF2-40B4-BE49-F238E27FC236}">
                <a16:creationId xmlns:a16="http://schemas.microsoft.com/office/drawing/2014/main" id="{3A048CF1-B7B6-DE4C-A5CE-8022E3483F6F}"/>
              </a:ext>
            </a:extLst>
          </p:cNvPr>
          <p:cNvSpPr/>
          <p:nvPr/>
        </p:nvSpPr>
        <p:spPr>
          <a:xfrm>
            <a:off x="2423024" y="4458149"/>
            <a:ext cx="2494415" cy="3576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927371-549F-E243-A215-0456EF430FDE}"/>
              </a:ext>
            </a:extLst>
          </p:cNvPr>
          <p:cNvSpPr/>
          <p:nvPr/>
        </p:nvSpPr>
        <p:spPr>
          <a:xfrm>
            <a:off x="4993505" y="4647154"/>
            <a:ext cx="1905136" cy="3576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7A9EB3-8D9E-9247-981D-B73C4AE91629}"/>
              </a:ext>
            </a:extLst>
          </p:cNvPr>
          <p:cNvSpPr/>
          <p:nvPr/>
        </p:nvSpPr>
        <p:spPr>
          <a:xfrm>
            <a:off x="7005184" y="1737360"/>
            <a:ext cx="2098175" cy="23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a:extLst>
              <a:ext uri="{FF2B5EF4-FFF2-40B4-BE49-F238E27FC236}">
                <a16:creationId xmlns:a16="http://schemas.microsoft.com/office/drawing/2014/main" id="{886DAC12-4219-4EDD-8DED-3005A8C1C3D7}"/>
              </a:ext>
            </a:extLst>
          </p:cNvPr>
          <p:cNvPicPr>
            <a:picLocks noChangeAspect="1"/>
          </p:cNvPicPr>
          <p:nvPr/>
        </p:nvPicPr>
        <p:blipFill>
          <a:blip r:embed="rId3"/>
          <a:stretch>
            <a:fillRect/>
          </a:stretch>
        </p:blipFill>
        <p:spPr>
          <a:xfrm>
            <a:off x="11252200" y="5945475"/>
            <a:ext cx="728134" cy="698983"/>
          </a:xfrm>
          <a:prstGeom prst="rect">
            <a:avLst/>
          </a:prstGeom>
        </p:spPr>
      </p:pic>
      <p:sp>
        <p:nvSpPr>
          <p:cNvPr id="4" name="TextBox 3">
            <a:extLst>
              <a:ext uri="{FF2B5EF4-FFF2-40B4-BE49-F238E27FC236}">
                <a16:creationId xmlns:a16="http://schemas.microsoft.com/office/drawing/2014/main" id="{049A7EF3-FF5C-E945-9C1C-137422F7A0E5}"/>
              </a:ext>
            </a:extLst>
          </p:cNvPr>
          <p:cNvSpPr txBox="1"/>
          <p:nvPr/>
        </p:nvSpPr>
        <p:spPr>
          <a:xfrm>
            <a:off x="532634" y="4088817"/>
            <a:ext cx="1890389" cy="369332"/>
          </a:xfrm>
          <a:prstGeom prst="rect">
            <a:avLst/>
          </a:prstGeom>
          <a:noFill/>
        </p:spPr>
        <p:txBody>
          <a:bodyPr wrap="none" rtlCol="0">
            <a:spAutoFit/>
          </a:bodyPr>
          <a:lstStyle/>
          <a:p>
            <a:r>
              <a:rPr lang="en-NO" dirty="0">
                <a:solidFill>
                  <a:srgbClr val="C00000"/>
                </a:solidFill>
              </a:rPr>
              <a:t>Poor performance</a:t>
            </a:r>
          </a:p>
        </p:txBody>
      </p:sp>
    </p:spTree>
    <p:extLst>
      <p:ext uri="{BB962C8B-B14F-4D97-AF65-F5344CB8AC3E}">
        <p14:creationId xmlns:p14="http://schemas.microsoft.com/office/powerpoint/2010/main" val="2835796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5EA6-D48F-C74E-984E-F7DA1C648519}"/>
              </a:ext>
            </a:extLst>
          </p:cNvPr>
          <p:cNvSpPr>
            <a:spLocks noGrp="1"/>
          </p:cNvSpPr>
          <p:nvPr>
            <p:ph type="title"/>
          </p:nvPr>
        </p:nvSpPr>
        <p:spPr/>
        <p:txBody>
          <a:bodyPr/>
          <a:lstStyle/>
          <a:p>
            <a:r>
              <a:rPr lang="en-NO" dirty="0"/>
              <a:t>What does that mean?</a:t>
            </a:r>
          </a:p>
        </p:txBody>
      </p:sp>
      <p:sp>
        <p:nvSpPr>
          <p:cNvPr id="3" name="Content Placeholder 2">
            <a:extLst>
              <a:ext uri="{FF2B5EF4-FFF2-40B4-BE49-F238E27FC236}">
                <a16:creationId xmlns:a16="http://schemas.microsoft.com/office/drawing/2014/main" id="{85061480-3DF7-E24F-961F-731AACD69AA9}"/>
              </a:ext>
            </a:extLst>
          </p:cNvPr>
          <p:cNvSpPr>
            <a:spLocks noGrp="1"/>
          </p:cNvSpPr>
          <p:nvPr>
            <p:ph idx="1"/>
          </p:nvPr>
        </p:nvSpPr>
        <p:spPr/>
        <p:txBody>
          <a:bodyPr/>
          <a:lstStyle/>
          <a:p>
            <a:r>
              <a:rPr lang="en-NO" dirty="0"/>
              <a:t>Models are not capturing human perception well</a:t>
            </a:r>
          </a:p>
          <a:p>
            <a:r>
              <a:rPr lang="en-NO" dirty="0"/>
              <a:t>Recommended content is actually diverse </a:t>
            </a:r>
          </a:p>
          <a:p>
            <a:pPr lvl="1"/>
            <a:r>
              <a:rPr lang="en-NO" dirty="0"/>
              <a:t>no fear with view point amplification?</a:t>
            </a:r>
          </a:p>
          <a:p>
            <a:r>
              <a:rPr lang="en-NO" dirty="0"/>
              <a:t>If we are not able to capture similarities well, how can we then diversify content? </a:t>
            </a:r>
          </a:p>
        </p:txBody>
      </p:sp>
    </p:spTree>
    <p:extLst>
      <p:ext uri="{BB962C8B-B14F-4D97-AF65-F5344CB8AC3E}">
        <p14:creationId xmlns:p14="http://schemas.microsoft.com/office/powerpoint/2010/main" val="1130860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09E40-96C1-4887-A5CD-64DB95DDF3A1}"/>
              </a:ext>
            </a:extLst>
          </p:cNvPr>
          <p:cNvSpPr>
            <a:spLocks noGrp="1"/>
          </p:cNvSpPr>
          <p:nvPr>
            <p:ph type="title"/>
          </p:nvPr>
        </p:nvSpPr>
        <p:spPr/>
        <p:txBody>
          <a:bodyPr/>
          <a:lstStyle/>
          <a:p>
            <a:r>
              <a:rPr lang="en-US">
                <a:latin typeface="Arial"/>
                <a:cs typeface="Arial"/>
              </a:rPr>
              <a:t>This talk</a:t>
            </a:r>
            <a:endParaRPr lang="en-US"/>
          </a:p>
        </p:txBody>
      </p:sp>
      <p:sp>
        <p:nvSpPr>
          <p:cNvPr id="3" name="Content Placeholder 2">
            <a:extLst>
              <a:ext uri="{FF2B5EF4-FFF2-40B4-BE49-F238E27FC236}">
                <a16:creationId xmlns:a16="http://schemas.microsoft.com/office/drawing/2014/main" id="{BA73708C-6E03-464C-9BDA-A48738434F3E}"/>
              </a:ext>
            </a:extLst>
          </p:cNvPr>
          <p:cNvSpPr>
            <a:spLocks noGrp="1"/>
          </p:cNvSpPr>
          <p:nvPr>
            <p:ph idx="1"/>
          </p:nvPr>
        </p:nvSpPr>
        <p:spPr>
          <a:xfrm>
            <a:off x="838200" y="1461895"/>
            <a:ext cx="10515600" cy="3934210"/>
          </a:xfrm>
        </p:spPr>
        <p:txBody>
          <a:bodyPr vert="horz" lIns="91440" tIns="45720" rIns="91440" bIns="45720" rtlCol="0" anchor="t">
            <a:normAutofit/>
          </a:bodyPr>
          <a:lstStyle/>
          <a:p>
            <a:r>
              <a:rPr lang="en-US" i="1" dirty="0">
                <a:latin typeface="Arial"/>
                <a:cs typeface="Arial"/>
              </a:rPr>
              <a:t>Part 1: </a:t>
            </a:r>
            <a:r>
              <a:rPr lang="en-US" dirty="0">
                <a:latin typeface="Arial"/>
                <a:cs typeface="Arial"/>
              </a:rPr>
              <a:t>What are echo chambers?</a:t>
            </a:r>
          </a:p>
          <a:p>
            <a:endParaRPr lang="en-US" dirty="0">
              <a:latin typeface="Arial"/>
              <a:cs typeface="Arial"/>
            </a:endParaRPr>
          </a:p>
          <a:p>
            <a:r>
              <a:rPr lang="en-US" i="1" dirty="0">
                <a:latin typeface="Arial"/>
                <a:cs typeface="Arial"/>
              </a:rPr>
              <a:t>Part 2: </a:t>
            </a:r>
            <a:r>
              <a:rPr lang="en-US" dirty="0">
                <a:latin typeface="Arial"/>
                <a:cs typeface="Arial"/>
              </a:rPr>
              <a:t>How do they look &amp; examples? </a:t>
            </a:r>
          </a:p>
          <a:p>
            <a:endParaRPr lang="en-US" dirty="0"/>
          </a:p>
          <a:p>
            <a:r>
              <a:rPr lang="en-US" i="1" dirty="0">
                <a:latin typeface="Arial"/>
                <a:cs typeface="Arial"/>
              </a:rPr>
              <a:t>Part 3: </a:t>
            </a:r>
            <a:r>
              <a:rPr lang="en-US" dirty="0">
                <a:latin typeface="Arial"/>
                <a:cs typeface="Arial"/>
              </a:rPr>
              <a:t>What can we do about them from a technological point of view? </a:t>
            </a:r>
          </a:p>
        </p:txBody>
      </p:sp>
      <p:sp>
        <p:nvSpPr>
          <p:cNvPr id="4" name="Szövegdoboz 3">
            <a:extLst>
              <a:ext uri="{FF2B5EF4-FFF2-40B4-BE49-F238E27FC236}">
                <a16:creationId xmlns:a16="http://schemas.microsoft.com/office/drawing/2014/main" id="{BA684C3F-EAD0-464B-9A50-74403EEE0E74}"/>
              </a:ext>
            </a:extLst>
          </p:cNvPr>
          <p:cNvSpPr txBox="1"/>
          <p:nvPr/>
        </p:nvSpPr>
        <p:spPr>
          <a:xfrm>
            <a:off x="4724400" y="3200400"/>
            <a:ext cx="4330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hu-HU">
              <a:cs typeface="Calibri"/>
            </a:endParaRPr>
          </a:p>
        </p:txBody>
      </p:sp>
      <p:pic>
        <p:nvPicPr>
          <p:cNvPr id="6" name="Picture 5">
            <a:extLst>
              <a:ext uri="{FF2B5EF4-FFF2-40B4-BE49-F238E27FC236}">
                <a16:creationId xmlns:a16="http://schemas.microsoft.com/office/drawing/2014/main" id="{8D1ECFE6-B590-49DF-A017-8D2523873F25}"/>
              </a:ext>
            </a:extLst>
          </p:cNvPr>
          <p:cNvPicPr>
            <a:picLocks noChangeAspect="1"/>
          </p:cNvPicPr>
          <p:nvPr/>
        </p:nvPicPr>
        <p:blipFill>
          <a:blip r:embed="rId2"/>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2893938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AA92-862B-364F-8F8A-F742B86312D7}"/>
              </a:ext>
            </a:extLst>
          </p:cNvPr>
          <p:cNvSpPr>
            <a:spLocks noGrp="1"/>
          </p:cNvSpPr>
          <p:nvPr>
            <p:ph type="title"/>
          </p:nvPr>
        </p:nvSpPr>
        <p:spPr>
          <a:xfrm>
            <a:off x="838200" y="2318170"/>
            <a:ext cx="10515600" cy="1325563"/>
          </a:xfrm>
        </p:spPr>
        <p:txBody>
          <a:bodyPr/>
          <a:lstStyle/>
          <a:p>
            <a:pPr algn="ctr"/>
            <a:r>
              <a:rPr lang="en-NO" dirty="0"/>
              <a:t>Let us come to an end…</a:t>
            </a:r>
          </a:p>
        </p:txBody>
      </p:sp>
    </p:spTree>
    <p:extLst>
      <p:ext uri="{BB962C8B-B14F-4D97-AF65-F5344CB8AC3E}">
        <p14:creationId xmlns:p14="http://schemas.microsoft.com/office/powerpoint/2010/main" val="1443281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7B80-DE6A-7D4A-98E2-678E834855BC}"/>
              </a:ext>
            </a:extLst>
          </p:cNvPr>
          <p:cNvSpPr>
            <a:spLocks noGrp="1"/>
          </p:cNvSpPr>
          <p:nvPr>
            <p:ph type="title"/>
          </p:nvPr>
        </p:nvSpPr>
        <p:spPr/>
        <p:txBody>
          <a:bodyPr/>
          <a:lstStyle/>
          <a:p>
            <a:r>
              <a:rPr lang="en-NO"/>
              <a:t>Main take aways</a:t>
            </a:r>
          </a:p>
        </p:txBody>
      </p:sp>
      <p:sp>
        <p:nvSpPr>
          <p:cNvPr id="3" name="Content Placeholder 2">
            <a:extLst>
              <a:ext uri="{FF2B5EF4-FFF2-40B4-BE49-F238E27FC236}">
                <a16:creationId xmlns:a16="http://schemas.microsoft.com/office/drawing/2014/main" id="{74B9FB6C-E2D9-904D-9AAF-2F6C5479ACB2}"/>
              </a:ext>
            </a:extLst>
          </p:cNvPr>
          <p:cNvSpPr>
            <a:spLocks noGrp="1"/>
          </p:cNvSpPr>
          <p:nvPr>
            <p:ph idx="1"/>
          </p:nvPr>
        </p:nvSpPr>
        <p:spPr/>
        <p:txBody>
          <a:bodyPr/>
          <a:lstStyle/>
          <a:p>
            <a:r>
              <a:rPr lang="en-NO" dirty="0"/>
              <a:t>Echo chambers are everywhere</a:t>
            </a:r>
          </a:p>
          <a:p>
            <a:r>
              <a:rPr lang="en-NO" dirty="0"/>
              <a:t>Similarity main indicator for being in an echo chamber</a:t>
            </a:r>
          </a:p>
          <a:p>
            <a:r>
              <a:rPr lang="en-NO" dirty="0"/>
              <a:t>Recommender technology might help to burst chambers</a:t>
            </a:r>
          </a:p>
          <a:p>
            <a:pPr lvl="1"/>
            <a:r>
              <a:rPr lang="en-NO" dirty="0"/>
              <a:t>However, much more research in this direction is needed…</a:t>
            </a:r>
          </a:p>
        </p:txBody>
      </p:sp>
      <p:pic>
        <p:nvPicPr>
          <p:cNvPr id="5" name="Picture 5">
            <a:extLst>
              <a:ext uri="{FF2B5EF4-FFF2-40B4-BE49-F238E27FC236}">
                <a16:creationId xmlns:a16="http://schemas.microsoft.com/office/drawing/2014/main" id="{969D0DFC-7ADB-40EC-8E34-D8AB089AA5B9}"/>
              </a:ext>
            </a:extLst>
          </p:cNvPr>
          <p:cNvPicPr>
            <a:picLocks noChangeAspect="1"/>
          </p:cNvPicPr>
          <p:nvPr/>
        </p:nvPicPr>
        <p:blipFill>
          <a:blip r:embed="rId2"/>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43114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hevapingmilitia.org/wp-content/uploads/2014/07/Thank-You.png"/>
          <p:cNvPicPr>
            <a:picLocks noChangeAspect="1" noChangeArrowheads="1"/>
          </p:cNvPicPr>
          <p:nvPr/>
        </p:nvPicPr>
        <p:blipFill>
          <a:blip r:embed="rId2" cstate="print"/>
          <a:srcRect/>
          <a:stretch>
            <a:fillRect/>
          </a:stretch>
        </p:blipFill>
        <p:spPr bwMode="auto">
          <a:xfrm>
            <a:off x="2040630" y="224446"/>
            <a:ext cx="8593503" cy="5518098"/>
          </a:xfrm>
          <a:prstGeom prst="rect">
            <a:avLst/>
          </a:prstGeom>
          <a:noFill/>
        </p:spPr>
      </p:pic>
      <p:pic>
        <p:nvPicPr>
          <p:cNvPr id="2" name="Picture 5">
            <a:extLst>
              <a:ext uri="{FF2B5EF4-FFF2-40B4-BE49-F238E27FC236}">
                <a16:creationId xmlns:a16="http://schemas.microsoft.com/office/drawing/2014/main" id="{99F63E8F-4E6C-4234-97B8-24361288F994}"/>
              </a:ext>
            </a:extLst>
          </p:cNvPr>
          <p:cNvPicPr>
            <a:picLocks noChangeAspect="1"/>
          </p:cNvPicPr>
          <p:nvPr/>
        </p:nvPicPr>
        <p:blipFill>
          <a:blip r:embed="rId3"/>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170099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09800" y="1119478"/>
            <a:ext cx="7772400" cy="681037"/>
          </a:xfrm>
        </p:spPr>
        <p:txBody>
          <a:bodyPr>
            <a:normAutofit fontScale="90000"/>
          </a:bodyPr>
          <a:lstStyle/>
          <a:p>
            <a:pPr algn="l"/>
            <a:r>
              <a:rPr lang="en-US" sz="4800" dirty="0"/>
              <a:t>Contact!</a:t>
            </a:r>
          </a:p>
        </p:txBody>
      </p:sp>
      <p:sp>
        <p:nvSpPr>
          <p:cNvPr id="50179" name="Rectangle 3"/>
          <p:cNvSpPr>
            <a:spLocks noGrp="1" noChangeArrowheads="1"/>
          </p:cNvSpPr>
          <p:nvPr>
            <p:ph type="body" idx="1"/>
          </p:nvPr>
        </p:nvSpPr>
        <p:spPr>
          <a:xfrm>
            <a:off x="2387600" y="1784928"/>
            <a:ext cx="7772400" cy="3101975"/>
          </a:xfrm>
        </p:spPr>
        <p:txBody>
          <a:bodyPr/>
          <a:lstStyle/>
          <a:p>
            <a:pPr algn="ctr"/>
            <a:endParaRPr lang="de-DE" sz="1800" b="1"/>
          </a:p>
          <a:p>
            <a:pPr algn="ctr"/>
            <a:endParaRPr lang="de-DE" sz="3200"/>
          </a:p>
        </p:txBody>
      </p:sp>
      <p:sp>
        <p:nvSpPr>
          <p:cNvPr id="2" name="Textfeld 1"/>
          <p:cNvSpPr txBox="1"/>
          <p:nvPr/>
        </p:nvSpPr>
        <p:spPr>
          <a:xfrm>
            <a:off x="4999036" y="2497138"/>
            <a:ext cx="4249238" cy="224676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Prof. Dr. DI Christoph </a:t>
            </a:r>
            <a:r>
              <a:rPr lang="en-US" sz="2000" dirty="0" err="1">
                <a:latin typeface="Arial" panose="020B0604020202020204" pitchFamily="34" charset="0"/>
                <a:cs typeface="Arial" panose="020B0604020202020204" pitchFamily="34" charset="0"/>
              </a:rPr>
              <a:t>Trattner</a:t>
            </a:r>
            <a:r>
              <a:rPr lang="en-US" sz="2000" dirty="0">
                <a:latin typeface="Arial" panose="020B0604020202020204" pitchFamily="34" charset="0"/>
                <a:cs typeface="Arial" panose="020B0604020202020204" pitchFamily="34" charset="0"/>
              </a:rPr>
              <a:t> BSc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Email: </a:t>
            </a:r>
            <a:r>
              <a:rPr lang="en-US" dirty="0">
                <a:latin typeface="Arial" panose="020B0604020202020204" pitchFamily="34" charset="0"/>
                <a:cs typeface="Arial" panose="020B0604020202020204" pitchFamily="34" charset="0"/>
                <a:hlinkClick r:id="rId3"/>
              </a:rPr>
              <a:t>trattner.christoph@uib.no</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Web:   </a:t>
            </a:r>
            <a:r>
              <a:rPr lang="en-US" dirty="0">
                <a:latin typeface="Arial" panose="020B0604020202020204" pitchFamily="34" charset="0"/>
                <a:cs typeface="Arial" panose="020B0604020202020204" pitchFamily="34" charset="0"/>
                <a:hlinkClick r:id="rId4"/>
              </a:rPr>
              <a:t>https://christophtrattner.com</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Twitter: @</a:t>
            </a:r>
            <a:r>
              <a:rPr lang="en-US" dirty="0" err="1">
                <a:latin typeface="Arial" panose="020B0604020202020204" pitchFamily="34" charset="0"/>
                <a:cs typeface="Arial" panose="020B0604020202020204" pitchFamily="34" charset="0"/>
              </a:rPr>
              <a:t>ctrattner</a:t>
            </a:r>
            <a:endParaRPr lang="en-US" dirty="0">
              <a:latin typeface="Arial" panose="020B0604020202020204" pitchFamily="34" charset="0"/>
              <a:cs typeface="Arial" panose="020B0604020202020204" pitchFamily="34" charset="0"/>
            </a:endParaRPr>
          </a:p>
          <a:p>
            <a:endParaRPr lang="de-AT" sz="1200" dirty="0"/>
          </a:p>
          <a:p>
            <a:endParaRPr lang="de-AT" dirty="0"/>
          </a:p>
        </p:txBody>
      </p:sp>
      <p:pic>
        <p:nvPicPr>
          <p:cNvPr id="3" name="Picture 2">
            <a:extLst>
              <a:ext uri="{FF2B5EF4-FFF2-40B4-BE49-F238E27FC236}">
                <a16:creationId xmlns:a16="http://schemas.microsoft.com/office/drawing/2014/main" id="{1CF1657B-ECE2-9249-B877-36E3B95F6616}"/>
              </a:ext>
            </a:extLst>
          </p:cNvPr>
          <p:cNvPicPr>
            <a:picLocks noChangeAspect="1"/>
          </p:cNvPicPr>
          <p:nvPr/>
        </p:nvPicPr>
        <p:blipFill>
          <a:blip r:embed="rId5"/>
          <a:stretch>
            <a:fillRect/>
          </a:stretch>
        </p:blipFill>
        <p:spPr>
          <a:xfrm>
            <a:off x="2032000" y="2319914"/>
            <a:ext cx="2573468" cy="2573468"/>
          </a:xfrm>
          <a:prstGeom prst="rect">
            <a:avLst/>
          </a:prstGeom>
        </p:spPr>
      </p:pic>
      <p:pic>
        <p:nvPicPr>
          <p:cNvPr id="4" name="Picture 5">
            <a:extLst>
              <a:ext uri="{FF2B5EF4-FFF2-40B4-BE49-F238E27FC236}">
                <a16:creationId xmlns:a16="http://schemas.microsoft.com/office/drawing/2014/main" id="{8B6D83CF-3D33-4A40-A64A-B55BE0B125CA}"/>
              </a:ext>
            </a:extLst>
          </p:cNvPr>
          <p:cNvPicPr>
            <a:picLocks noChangeAspect="1"/>
          </p:cNvPicPr>
          <p:nvPr/>
        </p:nvPicPr>
        <p:blipFill>
          <a:blip r:embed="rId6"/>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2501105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48B6B-B82F-4FBB-956E-E85177F96C59}"/>
              </a:ext>
            </a:extLst>
          </p:cNvPr>
          <p:cNvSpPr>
            <a:spLocks noGrp="1"/>
          </p:cNvSpPr>
          <p:nvPr>
            <p:ph type="title"/>
          </p:nvPr>
        </p:nvSpPr>
        <p:spPr>
          <a:xfrm>
            <a:off x="1881921" y="1461213"/>
            <a:ext cx="8315960" cy="2387402"/>
          </a:xfrm>
        </p:spPr>
        <p:txBody>
          <a:bodyPr/>
          <a:lstStyle/>
          <a:p>
            <a:pPr algn="ctr"/>
            <a:r>
              <a:rPr lang="en-US">
                <a:latin typeface="Arial"/>
                <a:cs typeface="Arial"/>
              </a:rPr>
              <a:t>PART 1: What are echo chambers? </a:t>
            </a:r>
            <a:endParaRPr lang="en-US"/>
          </a:p>
        </p:txBody>
      </p:sp>
      <p:pic>
        <p:nvPicPr>
          <p:cNvPr id="4" name="Picture 3" descr="Source: google.com">
            <a:extLst>
              <a:ext uri="{FF2B5EF4-FFF2-40B4-BE49-F238E27FC236}">
                <a16:creationId xmlns:a16="http://schemas.microsoft.com/office/drawing/2014/main" id="{0B9B51CD-7271-4141-8433-BD290BECB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0231" y="3553648"/>
            <a:ext cx="2856965" cy="2123678"/>
          </a:xfrm>
          <a:prstGeom prst="rect">
            <a:avLst/>
          </a:prstGeom>
        </p:spPr>
      </p:pic>
      <p:sp>
        <p:nvSpPr>
          <p:cNvPr id="5" name="TextBox 4">
            <a:extLst>
              <a:ext uri="{FF2B5EF4-FFF2-40B4-BE49-F238E27FC236}">
                <a16:creationId xmlns:a16="http://schemas.microsoft.com/office/drawing/2014/main" id="{1F9F4439-2389-4BD3-98F8-00A64F288025}"/>
              </a:ext>
            </a:extLst>
          </p:cNvPr>
          <p:cNvSpPr txBox="1"/>
          <p:nvPr/>
        </p:nvSpPr>
        <p:spPr>
          <a:xfrm>
            <a:off x="9746590" y="5538826"/>
            <a:ext cx="2645851" cy="276999"/>
          </a:xfrm>
          <a:prstGeom prst="rect">
            <a:avLst/>
          </a:prstGeom>
          <a:noFill/>
        </p:spPr>
        <p:txBody>
          <a:bodyPr wrap="square" rtlCol="0">
            <a:spAutoFit/>
          </a:bodyPr>
          <a:lstStyle/>
          <a:p>
            <a:r>
              <a:rPr lang="en-GB" sz="1200"/>
              <a:t>Source: Google.com</a:t>
            </a:r>
            <a:endParaRPr lang="nb-NO" sz="1200"/>
          </a:p>
        </p:txBody>
      </p:sp>
      <p:pic>
        <p:nvPicPr>
          <p:cNvPr id="8" name="Picture 5">
            <a:extLst>
              <a:ext uri="{FF2B5EF4-FFF2-40B4-BE49-F238E27FC236}">
                <a16:creationId xmlns:a16="http://schemas.microsoft.com/office/drawing/2014/main" id="{AD99C5F8-985B-471D-B41D-A84ADCC86514}"/>
              </a:ext>
            </a:extLst>
          </p:cNvPr>
          <p:cNvPicPr>
            <a:picLocks noChangeAspect="1"/>
          </p:cNvPicPr>
          <p:nvPr/>
        </p:nvPicPr>
        <p:blipFill>
          <a:blip r:embed="rId3"/>
          <a:stretch>
            <a:fillRect/>
          </a:stretch>
        </p:blipFill>
        <p:spPr>
          <a:xfrm>
            <a:off x="11252200" y="5945475"/>
            <a:ext cx="728134" cy="698983"/>
          </a:xfrm>
          <a:prstGeom prst="rect">
            <a:avLst/>
          </a:prstGeom>
        </p:spPr>
      </p:pic>
    </p:spTree>
    <p:extLst>
      <p:ext uri="{BB962C8B-B14F-4D97-AF65-F5344CB8AC3E}">
        <p14:creationId xmlns:p14="http://schemas.microsoft.com/office/powerpoint/2010/main" val="4016163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9E8C2-9468-4CF7-91F2-7F1537FCB0AC}"/>
              </a:ext>
            </a:extLst>
          </p:cNvPr>
          <p:cNvSpPr>
            <a:spLocks noGrp="1"/>
          </p:cNvSpPr>
          <p:nvPr>
            <p:ph type="title"/>
          </p:nvPr>
        </p:nvSpPr>
        <p:spPr/>
        <p:txBody>
          <a:bodyPr/>
          <a:lstStyle/>
          <a:p>
            <a:r>
              <a:rPr lang="en-US"/>
              <a:t>Echo chambers</a:t>
            </a:r>
            <a:endParaRPr lang="nb-NO"/>
          </a:p>
        </p:txBody>
      </p:sp>
      <p:sp>
        <p:nvSpPr>
          <p:cNvPr id="3" name="Content Placeholder 2">
            <a:extLst>
              <a:ext uri="{FF2B5EF4-FFF2-40B4-BE49-F238E27FC236}">
                <a16:creationId xmlns:a16="http://schemas.microsoft.com/office/drawing/2014/main" id="{ABD624AD-FC33-4066-8051-3AD29D2051B8}"/>
              </a:ext>
            </a:extLst>
          </p:cNvPr>
          <p:cNvSpPr>
            <a:spLocks noGrp="1"/>
          </p:cNvSpPr>
          <p:nvPr>
            <p:ph idx="1"/>
          </p:nvPr>
        </p:nvSpPr>
        <p:spPr>
          <a:xfrm>
            <a:off x="6551817" y="1717755"/>
            <a:ext cx="4801982" cy="425450"/>
          </a:xfrm>
        </p:spPr>
        <p:txBody>
          <a:bodyPr>
            <a:normAutofit fontScale="92500" lnSpcReduction="10000"/>
          </a:bodyPr>
          <a:lstStyle/>
          <a:p>
            <a:pPr marL="0" indent="0">
              <a:buNone/>
            </a:pPr>
            <a:r>
              <a:rPr lang="en-US" dirty="0"/>
              <a:t>Popular definition: Wikipedia</a:t>
            </a:r>
          </a:p>
        </p:txBody>
      </p:sp>
      <p:pic>
        <p:nvPicPr>
          <p:cNvPr id="5" name="Picture 4" descr="Graphical user interface, text, application, Word&#10;&#10;Description automatically generated">
            <a:extLst>
              <a:ext uri="{FF2B5EF4-FFF2-40B4-BE49-F238E27FC236}">
                <a16:creationId xmlns:a16="http://schemas.microsoft.com/office/drawing/2014/main" id="{A4F508FB-9988-4250-A367-B9DC48962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1817" y="2355930"/>
            <a:ext cx="4801983" cy="3025639"/>
          </a:xfrm>
          <a:prstGeom prst="rect">
            <a:avLst/>
          </a:prstGeom>
        </p:spPr>
      </p:pic>
      <p:pic>
        <p:nvPicPr>
          <p:cNvPr id="4" name="Picture 5">
            <a:extLst>
              <a:ext uri="{FF2B5EF4-FFF2-40B4-BE49-F238E27FC236}">
                <a16:creationId xmlns:a16="http://schemas.microsoft.com/office/drawing/2014/main" id="{871B4723-258B-40CE-BC14-870B2B715596}"/>
              </a:ext>
            </a:extLst>
          </p:cNvPr>
          <p:cNvPicPr>
            <a:picLocks noChangeAspect="1"/>
          </p:cNvPicPr>
          <p:nvPr/>
        </p:nvPicPr>
        <p:blipFill>
          <a:blip r:embed="rId3"/>
          <a:stretch>
            <a:fillRect/>
          </a:stretch>
        </p:blipFill>
        <p:spPr>
          <a:xfrm>
            <a:off x="11252200" y="5945475"/>
            <a:ext cx="728134" cy="698983"/>
          </a:xfrm>
          <a:prstGeom prst="rect">
            <a:avLst/>
          </a:prstGeom>
        </p:spPr>
      </p:pic>
      <p:sp>
        <p:nvSpPr>
          <p:cNvPr id="6" name="Rectangle 5">
            <a:extLst>
              <a:ext uri="{FF2B5EF4-FFF2-40B4-BE49-F238E27FC236}">
                <a16:creationId xmlns:a16="http://schemas.microsoft.com/office/drawing/2014/main" id="{8E8C5A02-ED7E-1D41-95B7-11B3BC7049A4}"/>
              </a:ext>
            </a:extLst>
          </p:cNvPr>
          <p:cNvSpPr/>
          <p:nvPr/>
        </p:nvSpPr>
        <p:spPr>
          <a:xfrm>
            <a:off x="455817" y="2116138"/>
            <a:ext cx="6096000" cy="1569660"/>
          </a:xfrm>
          <a:prstGeom prst="rect">
            <a:avLst/>
          </a:prstGeom>
        </p:spPr>
        <p:txBody>
          <a:bodyPr>
            <a:spAutoFit/>
          </a:bodyPr>
          <a:lstStyle/>
          <a:p>
            <a:r>
              <a:rPr lang="en-GB" sz="2400" b="1" i="1" dirty="0">
                <a:solidFill>
                  <a:srgbClr val="202122"/>
                </a:solidFill>
                <a:latin typeface="Arial" panose="020B0604020202020204" pitchFamily="34" charset="0"/>
              </a:rPr>
              <a:t>An echo chamber is an environment where a person only encounters information or opinions that reflect and reinforce their own.</a:t>
            </a:r>
            <a:endParaRPr lang="en-NO" sz="2400" b="1" i="1" dirty="0"/>
          </a:p>
        </p:txBody>
      </p:sp>
    </p:spTree>
    <p:extLst>
      <p:ext uri="{BB962C8B-B14F-4D97-AF65-F5344CB8AC3E}">
        <p14:creationId xmlns:p14="http://schemas.microsoft.com/office/powerpoint/2010/main" val="1756044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CFFF8-E014-4C73-80E7-C9336C95BA8D}"/>
              </a:ext>
            </a:extLst>
          </p:cNvPr>
          <p:cNvSpPr>
            <a:spLocks noGrp="1"/>
          </p:cNvSpPr>
          <p:nvPr>
            <p:ph type="title"/>
          </p:nvPr>
        </p:nvSpPr>
        <p:spPr/>
        <p:txBody>
          <a:bodyPr/>
          <a:lstStyle/>
          <a:p>
            <a:r>
              <a:rPr lang="en-US" dirty="0"/>
              <a:t>Examples</a:t>
            </a:r>
            <a:endParaRPr lang="nb-NO" dirty="0"/>
          </a:p>
        </p:txBody>
      </p:sp>
      <p:sp>
        <p:nvSpPr>
          <p:cNvPr id="3" name="Content Placeholder 2">
            <a:extLst>
              <a:ext uri="{FF2B5EF4-FFF2-40B4-BE49-F238E27FC236}">
                <a16:creationId xmlns:a16="http://schemas.microsoft.com/office/drawing/2014/main" id="{540E308E-F8EA-4EB5-B914-88070F59F1B1}"/>
              </a:ext>
            </a:extLst>
          </p:cNvPr>
          <p:cNvSpPr>
            <a:spLocks noGrp="1"/>
          </p:cNvSpPr>
          <p:nvPr>
            <p:ph idx="1"/>
          </p:nvPr>
        </p:nvSpPr>
        <p:spPr>
          <a:xfrm>
            <a:off x="838200" y="1616075"/>
            <a:ext cx="10515600" cy="3934210"/>
          </a:xfrm>
        </p:spPr>
        <p:txBody>
          <a:bodyPr vert="horz" lIns="91440" tIns="45720" rIns="91440" bIns="45720" rtlCol="0" anchor="t">
            <a:normAutofit/>
          </a:bodyPr>
          <a:lstStyle/>
          <a:p>
            <a:r>
              <a:rPr lang="nb-NO" dirty="0">
                <a:latin typeface="Arial"/>
                <a:cs typeface="Arial"/>
              </a:rPr>
              <a:t>Good</a:t>
            </a:r>
            <a:endParaRPr lang="nb-NO" dirty="0"/>
          </a:p>
          <a:p>
            <a:pPr lvl="1"/>
            <a:r>
              <a:rPr lang="nb-NO" dirty="0" err="1">
                <a:latin typeface="Arial"/>
                <a:cs typeface="Arial"/>
              </a:rPr>
              <a:t>Activism</a:t>
            </a:r>
            <a:r>
              <a:rPr lang="nb-NO" dirty="0">
                <a:latin typeface="Arial"/>
                <a:cs typeface="Arial"/>
              </a:rPr>
              <a:t> -&gt; Greenpeace</a:t>
            </a:r>
          </a:p>
          <a:p>
            <a:pPr lvl="1"/>
            <a:r>
              <a:rPr lang="nb-NO" dirty="0" err="1">
                <a:latin typeface="Arial"/>
                <a:cs typeface="Arial"/>
              </a:rPr>
              <a:t>Political</a:t>
            </a:r>
            <a:r>
              <a:rPr lang="nb-NO" dirty="0">
                <a:latin typeface="Arial"/>
                <a:cs typeface="Arial"/>
              </a:rPr>
              <a:t> </a:t>
            </a:r>
            <a:r>
              <a:rPr lang="nb-NO" dirty="0" err="1">
                <a:latin typeface="Arial"/>
                <a:cs typeface="Arial"/>
              </a:rPr>
              <a:t>movements</a:t>
            </a:r>
            <a:r>
              <a:rPr lang="nb-NO" dirty="0">
                <a:latin typeface="Arial"/>
                <a:cs typeface="Arial"/>
              </a:rPr>
              <a:t> -&gt; Chile</a:t>
            </a:r>
          </a:p>
          <a:p>
            <a:pPr marL="457200" lvl="1" indent="0">
              <a:buNone/>
            </a:pPr>
            <a:endParaRPr lang="nb-NO" dirty="0">
              <a:latin typeface="Arial"/>
              <a:cs typeface="Arial"/>
            </a:endParaRPr>
          </a:p>
          <a:p>
            <a:r>
              <a:rPr lang="nb-NO" dirty="0">
                <a:latin typeface="Arial"/>
                <a:cs typeface="Arial"/>
              </a:rPr>
              <a:t>Bad</a:t>
            </a:r>
          </a:p>
          <a:p>
            <a:pPr lvl="1"/>
            <a:r>
              <a:rPr lang="nb-NO" dirty="0">
                <a:latin typeface="Arial"/>
                <a:cs typeface="Arial"/>
              </a:rPr>
              <a:t>Far-right </a:t>
            </a:r>
            <a:r>
              <a:rPr lang="nb-NO" dirty="0" err="1">
                <a:latin typeface="Arial"/>
                <a:cs typeface="Arial"/>
              </a:rPr>
              <a:t>movements</a:t>
            </a:r>
            <a:r>
              <a:rPr lang="nb-NO" dirty="0">
                <a:latin typeface="Arial"/>
                <a:cs typeface="Arial"/>
              </a:rPr>
              <a:t> </a:t>
            </a:r>
            <a:r>
              <a:rPr lang="nb-NO" dirty="0" err="1">
                <a:latin typeface="Arial"/>
                <a:cs typeface="Arial"/>
              </a:rPr>
              <a:t>that</a:t>
            </a:r>
            <a:r>
              <a:rPr lang="nb-NO" dirty="0">
                <a:latin typeface="Arial"/>
                <a:cs typeface="Arial"/>
              </a:rPr>
              <a:t> support hate </a:t>
            </a:r>
            <a:r>
              <a:rPr lang="nb-NO" dirty="0" err="1">
                <a:latin typeface="Arial"/>
                <a:cs typeface="Arial"/>
              </a:rPr>
              <a:t>crimes</a:t>
            </a:r>
            <a:r>
              <a:rPr lang="nb-NO" dirty="0">
                <a:latin typeface="Arial"/>
                <a:cs typeface="Arial"/>
              </a:rPr>
              <a:t> - White </a:t>
            </a:r>
            <a:r>
              <a:rPr lang="nb-NO" dirty="0" err="1">
                <a:latin typeface="Arial"/>
                <a:cs typeface="Arial"/>
              </a:rPr>
              <a:t>supremacist</a:t>
            </a:r>
            <a:r>
              <a:rPr lang="nb-NO" dirty="0">
                <a:latin typeface="Arial"/>
                <a:cs typeface="Arial"/>
              </a:rPr>
              <a:t> </a:t>
            </a:r>
            <a:r>
              <a:rPr lang="nb-NO" dirty="0" err="1">
                <a:latin typeface="Arial"/>
                <a:cs typeface="Arial"/>
              </a:rPr>
              <a:t>groups</a:t>
            </a:r>
            <a:r>
              <a:rPr lang="nb-NO" dirty="0">
                <a:latin typeface="Arial"/>
                <a:cs typeface="Arial"/>
              </a:rPr>
              <a:t> -&gt; SIAN in Norway (</a:t>
            </a:r>
            <a:r>
              <a:rPr lang="nb-NO" dirty="0" err="1">
                <a:latin typeface="Arial"/>
                <a:cs typeface="Arial"/>
              </a:rPr>
              <a:t>against</a:t>
            </a:r>
            <a:r>
              <a:rPr lang="nb-NO" dirty="0">
                <a:latin typeface="Arial"/>
                <a:cs typeface="Arial"/>
              </a:rPr>
              <a:t> </a:t>
            </a:r>
            <a:r>
              <a:rPr lang="nb-NO" dirty="0" err="1">
                <a:latin typeface="Arial"/>
                <a:cs typeface="Arial"/>
              </a:rPr>
              <a:t>Islamization</a:t>
            </a:r>
            <a:r>
              <a:rPr lang="nb-NO" dirty="0">
                <a:latin typeface="Arial"/>
                <a:cs typeface="Arial"/>
              </a:rPr>
              <a:t> in Norway)</a:t>
            </a:r>
          </a:p>
          <a:p>
            <a:pPr lvl="1"/>
            <a:r>
              <a:rPr lang="nb-NO" dirty="0" err="1">
                <a:latin typeface="Arial"/>
                <a:cs typeface="Arial"/>
              </a:rPr>
              <a:t>Political</a:t>
            </a:r>
            <a:r>
              <a:rPr lang="nb-NO" dirty="0">
                <a:latin typeface="Arial"/>
                <a:cs typeface="Arial"/>
              </a:rPr>
              <a:t> </a:t>
            </a:r>
            <a:r>
              <a:rPr lang="nb-NO" dirty="0" err="1">
                <a:latin typeface="Arial"/>
                <a:cs typeface="Arial"/>
              </a:rPr>
              <a:t>movements</a:t>
            </a:r>
            <a:r>
              <a:rPr lang="nb-NO" dirty="0">
                <a:latin typeface="Arial"/>
                <a:cs typeface="Arial"/>
              </a:rPr>
              <a:t> -&gt; Taliban</a:t>
            </a:r>
          </a:p>
          <a:p>
            <a:pPr lvl="1"/>
            <a:endParaRPr lang="nb-NO" dirty="0">
              <a:latin typeface="Arial"/>
              <a:cs typeface="Arial"/>
            </a:endParaRPr>
          </a:p>
        </p:txBody>
      </p:sp>
      <p:pic>
        <p:nvPicPr>
          <p:cNvPr id="5" name="Picture 5">
            <a:extLst>
              <a:ext uri="{FF2B5EF4-FFF2-40B4-BE49-F238E27FC236}">
                <a16:creationId xmlns:a16="http://schemas.microsoft.com/office/drawing/2014/main" id="{EFD40552-A06B-4944-9957-A08ECEC4845E}"/>
              </a:ext>
            </a:extLst>
          </p:cNvPr>
          <p:cNvPicPr>
            <a:picLocks noChangeAspect="1"/>
          </p:cNvPicPr>
          <p:nvPr/>
        </p:nvPicPr>
        <p:blipFill>
          <a:blip r:embed="rId3"/>
          <a:stretch>
            <a:fillRect/>
          </a:stretch>
        </p:blipFill>
        <p:spPr>
          <a:xfrm>
            <a:off x="11252200" y="5945475"/>
            <a:ext cx="728134" cy="698983"/>
          </a:xfrm>
          <a:prstGeom prst="rect">
            <a:avLst/>
          </a:prstGeom>
        </p:spPr>
      </p:pic>
      <p:pic>
        <p:nvPicPr>
          <p:cNvPr id="1026" name="Picture 2" descr="Recycling is not enough warns Greenpeace | Plastics in Packaging">
            <a:extLst>
              <a:ext uri="{FF2B5EF4-FFF2-40B4-BE49-F238E27FC236}">
                <a16:creationId xmlns:a16="http://schemas.microsoft.com/office/drawing/2014/main" id="{AD9DD7A4-FA6A-6D4A-9F14-F502A885A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051" y="626955"/>
            <a:ext cx="2224134" cy="1483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97358A1-9919-C74C-BEFB-3B65A46FDC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528" y="2122090"/>
            <a:ext cx="1977008" cy="14827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1947325-C6D0-904E-B397-9A273C11F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880" y="2122090"/>
            <a:ext cx="2224134" cy="148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039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59710-FED8-C840-905D-BC921134CCEF}"/>
              </a:ext>
            </a:extLst>
          </p:cNvPr>
          <p:cNvSpPr>
            <a:spLocks noGrp="1"/>
          </p:cNvSpPr>
          <p:nvPr>
            <p:ph type="title"/>
          </p:nvPr>
        </p:nvSpPr>
        <p:spPr>
          <a:xfrm>
            <a:off x="838200" y="2527529"/>
            <a:ext cx="10515600" cy="1325563"/>
          </a:xfrm>
        </p:spPr>
        <p:txBody>
          <a:bodyPr/>
          <a:lstStyle/>
          <a:p>
            <a:pPr algn="ctr"/>
            <a:r>
              <a:rPr lang="en-NO" dirty="0"/>
              <a:t>How do we end up in echo chambers online?</a:t>
            </a:r>
          </a:p>
        </p:txBody>
      </p:sp>
    </p:spTree>
    <p:extLst>
      <p:ext uri="{BB962C8B-B14F-4D97-AF65-F5344CB8AC3E}">
        <p14:creationId xmlns:p14="http://schemas.microsoft.com/office/powerpoint/2010/main" val="2435195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FA06-3FD5-4FDC-8E3B-9FB4CCC4BC3C}"/>
              </a:ext>
            </a:extLst>
          </p:cNvPr>
          <p:cNvSpPr>
            <a:spLocks noGrp="1"/>
          </p:cNvSpPr>
          <p:nvPr>
            <p:ph type="title"/>
          </p:nvPr>
        </p:nvSpPr>
        <p:spPr/>
        <p:txBody>
          <a:bodyPr/>
          <a:lstStyle/>
          <a:p>
            <a:r>
              <a:rPr lang="en-US">
                <a:latin typeface="Arial"/>
                <a:cs typeface="Arial"/>
              </a:rPr>
              <a:t>Follow your interests</a:t>
            </a:r>
          </a:p>
        </p:txBody>
      </p:sp>
      <p:sp>
        <p:nvSpPr>
          <p:cNvPr id="3" name="Content Placeholder 2">
            <a:extLst>
              <a:ext uri="{FF2B5EF4-FFF2-40B4-BE49-F238E27FC236}">
                <a16:creationId xmlns:a16="http://schemas.microsoft.com/office/drawing/2014/main" id="{7B09A2EF-FD0B-43F9-8CBF-47C2E2D9BCA6}"/>
              </a:ext>
            </a:extLst>
          </p:cNvPr>
          <p:cNvSpPr>
            <a:spLocks noGrp="1"/>
          </p:cNvSpPr>
          <p:nvPr>
            <p:ph idx="1"/>
          </p:nvPr>
        </p:nvSpPr>
        <p:spPr>
          <a:xfrm>
            <a:off x="838200" y="1687677"/>
            <a:ext cx="10515600" cy="3934210"/>
          </a:xfrm>
        </p:spPr>
        <p:txBody>
          <a:bodyPr vert="horz" lIns="91440" tIns="45720" rIns="91440" bIns="45720" rtlCol="0" anchor="t">
            <a:normAutofit/>
          </a:bodyPr>
          <a:lstStyle/>
          <a:p>
            <a:r>
              <a:rPr lang="nb-NO" dirty="0" err="1">
                <a:latin typeface="Arial"/>
                <a:cs typeface="Arial"/>
              </a:rPr>
              <a:t>Follow</a:t>
            </a:r>
            <a:r>
              <a:rPr lang="nb-NO" dirty="0">
                <a:latin typeface="Arial"/>
                <a:cs typeface="Arial"/>
              </a:rPr>
              <a:t> </a:t>
            </a:r>
            <a:r>
              <a:rPr lang="nb-NO" b="1" dirty="0" err="1">
                <a:latin typeface="Arial"/>
                <a:cs typeface="Arial"/>
              </a:rPr>
              <a:t>people</a:t>
            </a:r>
            <a:r>
              <a:rPr lang="nb-NO" dirty="0">
                <a:latin typeface="Arial"/>
                <a:cs typeface="Arial"/>
              </a:rPr>
              <a:t>: </a:t>
            </a:r>
            <a:r>
              <a:rPr lang="nb-NO" dirty="0" err="1">
                <a:latin typeface="Arial"/>
                <a:cs typeface="Arial"/>
              </a:rPr>
              <a:t>Twitter</a:t>
            </a:r>
            <a:r>
              <a:rPr lang="nb-NO" dirty="0">
                <a:latin typeface="Arial"/>
                <a:cs typeface="Arial"/>
              </a:rPr>
              <a:t>, </a:t>
            </a:r>
            <a:r>
              <a:rPr lang="nb-NO" dirty="0" err="1">
                <a:latin typeface="Arial"/>
                <a:cs typeface="Arial"/>
              </a:rPr>
              <a:t>facebook</a:t>
            </a:r>
            <a:r>
              <a:rPr lang="nb-NO" dirty="0">
                <a:latin typeface="Arial"/>
                <a:cs typeface="Arial"/>
              </a:rPr>
              <a:t>, etc.</a:t>
            </a:r>
          </a:p>
          <a:p>
            <a:endParaRPr lang="nb-NO" dirty="0">
              <a:latin typeface="Arial"/>
              <a:cs typeface="Arial"/>
            </a:endParaRPr>
          </a:p>
          <a:p>
            <a:endParaRPr lang="nb-NO" dirty="0">
              <a:latin typeface="Arial"/>
              <a:cs typeface="Arial"/>
            </a:endParaRPr>
          </a:p>
          <a:p>
            <a:r>
              <a:rPr lang="nb-NO" dirty="0" err="1">
                <a:latin typeface="Arial"/>
                <a:cs typeface="Arial"/>
              </a:rPr>
              <a:t>Follow</a:t>
            </a:r>
            <a:r>
              <a:rPr lang="nb-NO" dirty="0">
                <a:latin typeface="Arial"/>
                <a:cs typeface="Arial"/>
              </a:rPr>
              <a:t> </a:t>
            </a:r>
            <a:r>
              <a:rPr lang="nb-NO" b="1" dirty="0" err="1">
                <a:latin typeface="Arial"/>
                <a:cs typeface="Arial"/>
              </a:rPr>
              <a:t>hashtags</a:t>
            </a:r>
            <a:r>
              <a:rPr lang="nb-NO" dirty="0">
                <a:latin typeface="Arial"/>
                <a:cs typeface="Arial"/>
              </a:rPr>
              <a:t>: #</a:t>
            </a:r>
            <a:r>
              <a:rPr lang="nb-NO" dirty="0" err="1">
                <a:latin typeface="Arial"/>
                <a:cs typeface="Arial"/>
              </a:rPr>
              <a:t>progun</a:t>
            </a:r>
            <a:r>
              <a:rPr lang="nb-NO" dirty="0">
                <a:latin typeface="Arial"/>
                <a:cs typeface="Arial"/>
              </a:rPr>
              <a:t> #</a:t>
            </a:r>
            <a:r>
              <a:rPr lang="nb-NO" dirty="0" err="1">
                <a:latin typeface="Arial"/>
                <a:cs typeface="Arial"/>
              </a:rPr>
              <a:t>prolife</a:t>
            </a:r>
            <a:r>
              <a:rPr lang="nb-NO" dirty="0">
                <a:latin typeface="Arial"/>
                <a:cs typeface="Arial"/>
              </a:rPr>
              <a:t> #</a:t>
            </a:r>
            <a:r>
              <a:rPr lang="nb-NO" dirty="0" err="1">
                <a:latin typeface="Arial"/>
                <a:cs typeface="Arial"/>
              </a:rPr>
              <a:t>proGod</a:t>
            </a:r>
            <a:r>
              <a:rPr lang="nb-NO" dirty="0">
                <a:latin typeface="Arial"/>
                <a:cs typeface="Arial"/>
              </a:rPr>
              <a:t> </a:t>
            </a:r>
          </a:p>
          <a:p>
            <a:r>
              <a:rPr lang="nb-NO" dirty="0" err="1">
                <a:latin typeface="Arial"/>
                <a:cs typeface="Arial"/>
              </a:rPr>
              <a:t>Join</a:t>
            </a:r>
            <a:r>
              <a:rPr lang="nb-NO" dirty="0">
                <a:latin typeface="Arial"/>
                <a:cs typeface="Arial"/>
              </a:rPr>
              <a:t> </a:t>
            </a:r>
            <a:r>
              <a:rPr lang="nb-NO" b="1" dirty="0">
                <a:latin typeface="Arial"/>
                <a:cs typeface="Arial"/>
              </a:rPr>
              <a:t>Groups</a:t>
            </a:r>
            <a:r>
              <a:rPr lang="nb-NO" dirty="0">
                <a:latin typeface="Arial"/>
                <a:cs typeface="Arial"/>
              </a:rPr>
              <a:t> </a:t>
            </a:r>
            <a:endParaRPr lang="nb-NO" dirty="0"/>
          </a:p>
          <a:p>
            <a:pPr lvl="2"/>
            <a:r>
              <a:rPr lang="nb-NO" dirty="0">
                <a:latin typeface="Arial"/>
                <a:cs typeface="Arial"/>
                <a:hlinkClick r:id="rId3"/>
              </a:rPr>
              <a:t>https://www.reuters.com/technology/facebook-asks-are-your-friends-becoming-extremists-2021-07-01/</a:t>
            </a:r>
            <a:endParaRPr lang="nb-NO" dirty="0"/>
          </a:p>
          <a:p>
            <a:pPr lvl="2"/>
            <a:r>
              <a:rPr lang="nb-NO" dirty="0">
                <a:latin typeface="Arial"/>
                <a:cs typeface="Arial"/>
                <a:hlinkClick r:id="rId4"/>
              </a:rPr>
              <a:t>https://www.theguardian.com/technology/2021/feb/04/facebook-groups-misinformation</a:t>
            </a:r>
            <a:endParaRPr lang="nb-NO" dirty="0">
              <a:hlinkClick r:id="rId4"/>
            </a:endParaRPr>
          </a:p>
          <a:p>
            <a:pPr lvl="2"/>
            <a:endParaRPr lang="nb-NO" dirty="0"/>
          </a:p>
        </p:txBody>
      </p:sp>
      <p:pic>
        <p:nvPicPr>
          <p:cNvPr id="4" name="Picture 4" descr="A picture containing ax, tool, vector graphics, pinwheel&#10;&#10;Description automatically generated">
            <a:extLst>
              <a:ext uri="{FF2B5EF4-FFF2-40B4-BE49-F238E27FC236}">
                <a16:creationId xmlns:a16="http://schemas.microsoft.com/office/drawing/2014/main" id="{43B0307A-EC7C-4D4C-B062-9B71A3F829B3}"/>
              </a:ext>
            </a:extLst>
          </p:cNvPr>
          <p:cNvPicPr>
            <a:picLocks noChangeAspect="1"/>
          </p:cNvPicPr>
          <p:nvPr/>
        </p:nvPicPr>
        <p:blipFill>
          <a:blip r:embed="rId5"/>
          <a:stretch>
            <a:fillRect/>
          </a:stretch>
        </p:blipFill>
        <p:spPr>
          <a:xfrm>
            <a:off x="8248766" y="872861"/>
            <a:ext cx="497919" cy="402145"/>
          </a:xfrm>
          <a:prstGeom prst="rect">
            <a:avLst/>
          </a:prstGeom>
        </p:spPr>
      </p:pic>
      <p:pic>
        <p:nvPicPr>
          <p:cNvPr id="6" name="Picture 6" descr="Logo&#10;&#10;Description automatically generated">
            <a:extLst>
              <a:ext uri="{FF2B5EF4-FFF2-40B4-BE49-F238E27FC236}">
                <a16:creationId xmlns:a16="http://schemas.microsoft.com/office/drawing/2014/main" id="{ED3FD092-A229-420F-BFAE-C4189006F2BB}"/>
              </a:ext>
            </a:extLst>
          </p:cNvPr>
          <p:cNvPicPr>
            <a:picLocks noChangeAspect="1"/>
          </p:cNvPicPr>
          <p:nvPr/>
        </p:nvPicPr>
        <p:blipFill>
          <a:blip r:embed="rId6"/>
          <a:stretch>
            <a:fillRect/>
          </a:stretch>
        </p:blipFill>
        <p:spPr>
          <a:xfrm>
            <a:off x="7467696" y="842897"/>
            <a:ext cx="387399" cy="393216"/>
          </a:xfrm>
          <a:prstGeom prst="rect">
            <a:avLst/>
          </a:prstGeom>
        </p:spPr>
      </p:pic>
      <p:pic>
        <p:nvPicPr>
          <p:cNvPr id="5" name="Picture 5">
            <a:extLst>
              <a:ext uri="{FF2B5EF4-FFF2-40B4-BE49-F238E27FC236}">
                <a16:creationId xmlns:a16="http://schemas.microsoft.com/office/drawing/2014/main" id="{AC5C85C7-21C4-46BB-8D9B-19B40672DC0A}"/>
              </a:ext>
            </a:extLst>
          </p:cNvPr>
          <p:cNvPicPr>
            <a:picLocks noChangeAspect="1"/>
          </p:cNvPicPr>
          <p:nvPr/>
        </p:nvPicPr>
        <p:blipFill>
          <a:blip r:embed="rId7"/>
          <a:stretch>
            <a:fillRect/>
          </a:stretch>
        </p:blipFill>
        <p:spPr>
          <a:xfrm>
            <a:off x="11252200" y="5945475"/>
            <a:ext cx="728134" cy="698983"/>
          </a:xfrm>
          <a:prstGeom prst="rect">
            <a:avLst/>
          </a:prstGeom>
        </p:spPr>
      </p:pic>
      <p:pic>
        <p:nvPicPr>
          <p:cNvPr id="2050" name="Picture 2" descr="Instagram – Wikipedia">
            <a:extLst>
              <a:ext uri="{FF2B5EF4-FFF2-40B4-BE49-F238E27FC236}">
                <a16:creationId xmlns:a16="http://schemas.microsoft.com/office/drawing/2014/main" id="{4D49F1D7-1AB8-CC4D-8889-06B8720649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0356" y="786922"/>
            <a:ext cx="497919" cy="4979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nkedIn 101: Beginners Guide for Professionals and Students - Institute of  Excellence">
            <a:extLst>
              <a:ext uri="{FF2B5EF4-FFF2-40B4-BE49-F238E27FC236}">
                <a16:creationId xmlns:a16="http://schemas.microsoft.com/office/drawing/2014/main" id="{01EE7E96-5E6D-074B-9437-F613DE155D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1946" y="777087"/>
            <a:ext cx="509810" cy="5098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nald Trump plans social media comeback, says adviser - BBC News">
            <a:extLst>
              <a:ext uri="{FF2B5EF4-FFF2-40B4-BE49-F238E27FC236}">
                <a16:creationId xmlns:a16="http://schemas.microsoft.com/office/drawing/2014/main" id="{8B248DDB-E3BF-EC40-8A41-BCA43A94E3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40382" y="1598594"/>
            <a:ext cx="2911818" cy="20885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Logo, icon&#10;&#10;Description automatically generated">
            <a:extLst>
              <a:ext uri="{FF2B5EF4-FFF2-40B4-BE49-F238E27FC236}">
                <a16:creationId xmlns:a16="http://schemas.microsoft.com/office/drawing/2014/main" id="{4E33B7A1-7CEC-4544-A9EC-1DD3E4596BCA}"/>
              </a:ext>
            </a:extLst>
          </p:cNvPr>
          <p:cNvPicPr>
            <a:picLocks noChangeAspect="1"/>
          </p:cNvPicPr>
          <p:nvPr/>
        </p:nvPicPr>
        <p:blipFill>
          <a:blip r:embed="rId11"/>
          <a:stretch>
            <a:fillRect/>
          </a:stretch>
        </p:blipFill>
        <p:spPr>
          <a:xfrm>
            <a:off x="10777538" y="809625"/>
            <a:ext cx="371475" cy="428625"/>
          </a:xfrm>
          <a:prstGeom prst="rect">
            <a:avLst/>
          </a:prstGeom>
        </p:spPr>
      </p:pic>
    </p:spTree>
    <p:extLst>
      <p:ext uri="{BB962C8B-B14F-4D97-AF65-F5344CB8AC3E}">
        <p14:creationId xmlns:p14="http://schemas.microsoft.com/office/powerpoint/2010/main" val="192983261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iafutures_pptemplate_dark" id="{978E1667-95D4-4FF4-82BF-BCDE87AECECC}" vid="{50FC0D28-1BB2-4113-AF3A-7926A2ABFC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D4B4730C478B40A508A650ABE8BE1A" ma:contentTypeVersion="6" ma:contentTypeDescription="Create a new document." ma:contentTypeScope="" ma:versionID="a118e992d50c756a3672d6a2b175b3cd">
  <xsd:schema xmlns:xsd="http://www.w3.org/2001/XMLSchema" xmlns:xs="http://www.w3.org/2001/XMLSchema" xmlns:p="http://schemas.microsoft.com/office/2006/metadata/properties" xmlns:ns2="93fe4da7-38d8-485c-8afa-7ecbd8626603" xmlns:ns3="fbeda409-f956-4fd8-b007-f9cc409a8941" targetNamespace="http://schemas.microsoft.com/office/2006/metadata/properties" ma:root="true" ma:fieldsID="eb19637b61ce269cb32bdf1f8f47e82c" ns2:_="" ns3:_="">
    <xsd:import namespace="93fe4da7-38d8-485c-8afa-7ecbd8626603"/>
    <xsd:import namespace="fbeda409-f956-4fd8-b007-f9cc409a89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fe4da7-38d8-485c-8afa-7ecbd86266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eda409-f956-4fd8-b007-f9cc409a894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175F8A-4B46-4992-B65D-7C6048F866FA}">
  <ds:schemaRefs>
    <ds:schemaRef ds:uri="93fe4da7-38d8-485c-8afa-7ecbd8626603"/>
    <ds:schemaRef ds:uri="fbeda409-f956-4fd8-b007-f9cc409a89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B155755-C538-4D6A-AC03-A554EF6F82BC}">
  <ds:schemaRefs>
    <ds:schemaRef ds:uri="http://schemas.microsoft.com/sharepoint/v3/contenttype/forms"/>
  </ds:schemaRefs>
</ds:datastoreItem>
</file>

<file path=customXml/itemProps3.xml><?xml version="1.0" encoding="utf-8"?>
<ds:datastoreItem xmlns:ds="http://schemas.openxmlformats.org/officeDocument/2006/customXml" ds:itemID="{60B58D96-FE19-4DB6-AD18-EC3B6F14A51D}">
  <ds:schemaRefs>
    <ds:schemaRef ds:uri="93fe4da7-38d8-485c-8afa-7ecbd8626603"/>
    <ds:schemaRef ds:uri="fbeda409-f956-4fd8-b007-f9cc409a89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Mediafutures_pptemplate_light</Template>
  <TotalTime>426</TotalTime>
  <Words>2031</Words>
  <Application>Microsoft Macintosh PowerPoint</Application>
  <PresentationFormat>Widescreen</PresentationFormat>
  <Paragraphs>175</Paragraphs>
  <Slides>43</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Helvetica</vt:lpstr>
      <vt:lpstr>Helvetica Neue</vt:lpstr>
      <vt:lpstr>Office-tema</vt:lpstr>
      <vt:lpstr>Online echo chambers: How do they work and what can we do? Centre Director  Prof. Dr. Christoph Trattner University of Bergen </vt:lpstr>
      <vt:lpstr>Introduction</vt:lpstr>
      <vt:lpstr>Research</vt:lpstr>
      <vt:lpstr>This talk</vt:lpstr>
      <vt:lpstr>PART 1: What are echo chambers? </vt:lpstr>
      <vt:lpstr>Echo chambers</vt:lpstr>
      <vt:lpstr>Examples</vt:lpstr>
      <vt:lpstr>How do we end up in echo chambers online?</vt:lpstr>
      <vt:lpstr>Follow your interests</vt:lpstr>
      <vt:lpstr> PART 2: What do these echo chambers look like?</vt:lpstr>
      <vt:lpstr>Example: Twitter echo chamber about food</vt:lpstr>
      <vt:lpstr>Example: Twitter echo chamber about elections</vt:lpstr>
      <vt:lpstr>How can I assess whether or not I am in an echo chamber?</vt:lpstr>
      <vt:lpstr>Measuring magnetism</vt:lpstr>
      <vt:lpstr>Part 3: What can we do about echo chambers?</vt:lpstr>
      <vt:lpstr>How do I tackle “echo chambers” in my own research</vt:lpstr>
      <vt:lpstr>.. and in MediaFutures?</vt:lpstr>
      <vt:lpstr>PowerPoint Presentation</vt:lpstr>
      <vt:lpstr>Recommender Systems!  Where do we find them?</vt:lpstr>
      <vt:lpstr>Facebook: Friend Recommender </vt:lpstr>
      <vt:lpstr>Netflix: Movie Recommender System</vt:lpstr>
      <vt:lpstr>Amazon: Book Recommender</vt:lpstr>
      <vt:lpstr>LinkedIn: Job &amp; Group Recommender</vt:lpstr>
      <vt:lpstr>Youtube: Video Recommender</vt:lpstr>
      <vt:lpstr>Google: Search Recommender</vt:lpstr>
      <vt:lpstr>Recommending ”healthier” news alternatives</vt:lpstr>
      <vt:lpstr>Choosing food online!</vt:lpstr>
      <vt:lpstr>Which of the two foods would you choose?</vt:lpstr>
      <vt:lpstr>User Study Design</vt:lpstr>
      <vt:lpstr>Predicting Choices</vt:lpstr>
      <vt:lpstr>Altering choices (!)</vt:lpstr>
      <vt:lpstr>Nudging People Towards Healthy Food Choices</vt:lpstr>
      <vt:lpstr>  Can we do the same with news items?   </vt:lpstr>
      <vt:lpstr>How do people process news items?</vt:lpstr>
      <vt:lpstr>Which cues do people use?</vt:lpstr>
      <vt:lpstr>How can we model similarities?</vt:lpstr>
      <vt:lpstr>How do these models actually correlate with human estimates?</vt:lpstr>
      <vt:lpstr>Correlations with human estimates</vt:lpstr>
      <vt:lpstr>What does that mean?</vt:lpstr>
      <vt:lpstr>Let us come to an end…</vt:lpstr>
      <vt:lpstr>Main take aways</vt:lpstr>
      <vt:lpstr>PowerPoint Presentation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Maja Vedå</dc:creator>
  <cp:lastModifiedBy>Anna Pacholczyk</cp:lastModifiedBy>
  <cp:revision>5</cp:revision>
  <dcterms:created xsi:type="dcterms:W3CDTF">2021-01-07T09:51:48Z</dcterms:created>
  <dcterms:modified xsi:type="dcterms:W3CDTF">2021-08-26T15:50:03Z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0x01010048D4B4730C478B40A508A650ABE8BE1A</vt:lpwstr>
  </property>
</Properties>
</file>